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310" r:id="rId4"/>
    <p:sldId id="276" r:id="rId5"/>
    <p:sldId id="321" r:id="rId6"/>
    <p:sldId id="313" r:id="rId7"/>
    <p:sldId id="314" r:id="rId8"/>
    <p:sldId id="315" r:id="rId9"/>
    <p:sldId id="316" r:id="rId10"/>
    <p:sldId id="317" r:id="rId11"/>
    <p:sldId id="319" r:id="rId12"/>
    <p:sldId id="318" r:id="rId13"/>
    <p:sldId id="323" r:id="rId14"/>
    <p:sldId id="320" r:id="rId15"/>
    <p:sldId id="322" r:id="rId16"/>
    <p:sldId id="267" r:id="rId17"/>
    <p:sldId id="324" r:id="rId18"/>
    <p:sldId id="311" r:id="rId19"/>
    <p:sldId id="277" r:id="rId20"/>
    <p:sldId id="268" r:id="rId21"/>
    <p:sldId id="327" r:id="rId22"/>
    <p:sldId id="328" r:id="rId23"/>
    <p:sldId id="325" r:id="rId24"/>
    <p:sldId id="326" r:id="rId25"/>
    <p:sldId id="279" r:id="rId26"/>
    <p:sldId id="329" r:id="rId27"/>
    <p:sldId id="285" r:id="rId28"/>
    <p:sldId id="284" r:id="rId29"/>
    <p:sldId id="304" r:id="rId30"/>
    <p:sldId id="282" r:id="rId31"/>
    <p:sldId id="271" r:id="rId32"/>
    <p:sldId id="280" r:id="rId33"/>
    <p:sldId id="305" r:id="rId34"/>
    <p:sldId id="306" r:id="rId35"/>
    <p:sldId id="308" r:id="rId36"/>
    <p:sldId id="309" r:id="rId37"/>
    <p:sldId id="288" r:id="rId38"/>
    <p:sldId id="289" r:id="rId39"/>
    <p:sldId id="291" r:id="rId40"/>
    <p:sldId id="293" r:id="rId41"/>
    <p:sldId id="294" r:id="rId42"/>
    <p:sldId id="297" r:id="rId43"/>
    <p:sldId id="298" r:id="rId44"/>
    <p:sldId id="303" r:id="rId45"/>
    <p:sldId id="299" r:id="rId46"/>
    <p:sldId id="300" r:id="rId47"/>
    <p:sldId id="301" r:id="rId48"/>
    <p:sldId id="302" r:id="rId49"/>
    <p:sldId id="296" r:id="rId50"/>
    <p:sldId id="330" r:id="rId51"/>
    <p:sldId id="295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83"/>
    <a:srgbClr val="CC66FF"/>
    <a:srgbClr val="FF9966"/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A1890-B6E4-454E-A0DC-73442072B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89746-58A9-4620-A26E-EA07FFE32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76FA7-6B1C-4A63-BD11-A8CF2C510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EB2D-1CAA-45B5-B9E7-3E4344BD89A7}" type="datetimeFigureOut">
              <a:rPr lang="en-AU" smtClean="0"/>
              <a:t>30/08/2021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CACD3-9B75-492D-854F-86B339E6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5042F-7F6B-42A4-B091-06D1CE5C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482-E5F8-4B61-BCAD-DF239A2464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571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56D70-B1F9-41D6-AF59-7C644D0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53DDF-20D2-426F-B2CA-5D8BD07C3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72C25-CB48-498A-BBA3-355445252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EB2D-1CAA-45B5-B9E7-3E4344BD89A7}" type="datetimeFigureOut">
              <a:rPr lang="en-AU" smtClean="0"/>
              <a:t>30/08/2021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77C92-3DA6-43F5-ADBE-732F0D504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E64C7-0CCA-47DB-9F82-E8F2F435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482-E5F8-4B61-BCAD-DF239A2464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095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502A7A-E258-47AE-9F06-231A7E596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1F065-AAF6-48DE-9838-6F41C79F2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A9C6F-4090-4995-A312-AB660E92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EB2D-1CAA-45B5-B9E7-3E4344BD89A7}" type="datetimeFigureOut">
              <a:rPr lang="en-AU" smtClean="0"/>
              <a:t>30/08/2021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6BFDA-302C-4271-A28F-723C88CC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1471A-8807-4657-9491-9BE774301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482-E5F8-4B61-BCAD-DF239A2464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837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CE06C-E579-4472-A7F9-2BE51CE11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A1939-3132-4593-83DC-2B1FE0084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7B264-DD7D-4BEF-8FBB-5A597902B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EB2D-1CAA-45B5-B9E7-3E4344BD89A7}" type="datetimeFigureOut">
              <a:rPr lang="en-AU" smtClean="0"/>
              <a:t>30/08/2021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C0DF-129A-4F3C-AD7A-E2DBD1397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4A578-4556-40D8-A82D-2928CA36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482-E5F8-4B61-BCAD-DF239A2464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74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49CC-2562-4B2B-BFA8-2100EA6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F3664-42A6-4AF7-B6DF-A5B6494F9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C16F0-EBE2-41BE-B8D5-6E81EDEBC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EB2D-1CAA-45B5-B9E7-3E4344BD89A7}" type="datetimeFigureOut">
              <a:rPr lang="en-AU" smtClean="0"/>
              <a:t>30/08/2021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49B40-FA7E-4500-8D21-D0AF2344F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8BD89-4B5C-4D12-9016-FF0200EBA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482-E5F8-4B61-BCAD-DF239A2464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397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FDB0B-1D01-4224-9230-230D868A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C98BB-2EA9-47C4-B035-88301D6FB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DF8FA-6024-409A-843E-CBE6BDCF3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AF5A0-5E69-402E-A882-1EBBDA13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EB2D-1CAA-45B5-B9E7-3E4344BD89A7}" type="datetimeFigureOut">
              <a:rPr lang="en-AU" smtClean="0"/>
              <a:t>30/08/2021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00FB0-414B-4B61-8400-67D90385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61D30-BA27-4770-8EE3-58A5D5118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482-E5F8-4B61-BCAD-DF239A2464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685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034EF-508D-4DCE-9460-2B2F0DDA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F8A33-CA07-4D2A-89A1-AB6A1895B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F89EC-C918-44B7-A1EE-BE74C93DD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C02C1-B131-4191-A77D-3BC6A85A3D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92B003-D892-443D-9844-FFBDD0DDD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A0780-E981-4DBE-B9F2-C15B1B032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EB2D-1CAA-45B5-B9E7-3E4344BD89A7}" type="datetimeFigureOut">
              <a:rPr lang="en-AU" smtClean="0"/>
              <a:t>30/08/2021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494E3F-D4F9-4F15-AADE-9F700A96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239EA2-B63D-4AC6-9CAB-2B6007A45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482-E5F8-4B61-BCAD-DF239A2464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814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C272-27F8-412D-A80C-967A36DF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49926B-6612-458D-AE25-4F1B2CCF3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EB2D-1CAA-45B5-B9E7-3E4344BD89A7}" type="datetimeFigureOut">
              <a:rPr lang="en-AU" smtClean="0"/>
              <a:t>30/08/2021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F6F6E-1EA1-4A20-942A-477EDD68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EA699E-137E-4832-82A2-1354EBA3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482-E5F8-4B61-BCAD-DF239A2464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855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54EC5E-74A7-4D7D-8E69-FBFD2EC64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EB2D-1CAA-45B5-B9E7-3E4344BD89A7}" type="datetimeFigureOut">
              <a:rPr lang="en-AU" smtClean="0"/>
              <a:t>30/08/2021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76D49-F5B6-4D1B-B17C-AD328E862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FF0FC-83E7-4B7E-A6F8-CFD302453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482-E5F8-4B61-BCAD-DF239A2464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531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5DE62-1121-4060-BE11-D9616302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0ED07-B5C2-484E-A559-1216E4FF4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B5278-B29D-4EE6-A143-4E656C8E3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3DAC9-6494-4047-9984-25CB7C93F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EB2D-1CAA-45B5-B9E7-3E4344BD89A7}" type="datetimeFigureOut">
              <a:rPr lang="en-AU" smtClean="0"/>
              <a:t>30/08/2021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504D8-2A5C-4FF7-BA81-3EC849640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A4995-3F16-49C0-8699-D95415B1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482-E5F8-4B61-BCAD-DF239A2464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640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D336-B921-43A7-84B7-93B8B60B3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262F5-B816-46E3-827C-E4DA661F88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70CF2-728D-4E3A-8547-A18706A21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F4FB4-82DB-4B70-A0D2-B9666FDBF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EB2D-1CAA-45B5-B9E7-3E4344BD89A7}" type="datetimeFigureOut">
              <a:rPr lang="en-AU" smtClean="0"/>
              <a:t>30/08/2021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54B63-EDB7-4B21-AC61-C8C6711D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35698-FA43-47B3-9EEB-FD23D09F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482-E5F8-4B61-BCAD-DF239A2464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5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B26C22-D037-4608-82C0-C0F2E0A0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71922-2954-4A26-9711-238D11F64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0D1C3-14EE-4221-9BBB-3A9F4F8E9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7EB2D-1CAA-45B5-B9E7-3E4344BD89A7}" type="datetimeFigureOut">
              <a:rPr lang="en-AU" smtClean="0"/>
              <a:t>30/08/2021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2578E-F319-4344-A4CE-45F09B360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25634-9392-44E9-B9BD-CF8E69049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52482-E5F8-4B61-BCAD-DF239A2464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378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ko/%EC%97%AC%EC%9E%90-%EC%86%8C%EB%85%80-%ED%92%8D%EC%84%A0-%EC%83%9D%EA%B0%81-%EA%B1%B0%ED%92%88-%EC%83%9D%EA%B0%81-%EC%82%AC%EA%B3%A0-%EC%83%9D%EA%B0%81-%EA%B3%BC%EC%A0%95-%EA%B3%A0%EB%A0%A4-1172718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C%97%AC%EC%9E%90-%EC%86%8C%EB%85%80-%ED%92%8D%EC%84%A0-%EC%83%9D%EA%B0%81-%EA%B1%B0%ED%92%88-%EC%83%9D%EA%B0%81-%EC%82%AC%EA%B3%A0-%EC%83%9D%EA%B0%81-%EA%B3%BC%EC%A0%95-%EA%B3%A0%EB%A0%A4-1172718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it/domanda-punto-interrogativo-risposta-1015308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reesvg.org/tips-and-tricks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reepngimg.com/png/27880-green-tick-clipart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my.edval.education/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commons.wikimedia.org/wiki/File:Dialog-error-round.sv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commons.wikimedia.org/wiki/File:Dialog-error-round.sv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hyperlink" Target="https://commons.wikimedia.org/wiki/File:MUTCD_R3-5R.sv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inda.jurcevic2@det.nsw.edu.au" TargetMode="Externa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hyperlink" Target="mailto:linda.jurcevic2@det.nsw.edu.au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8F98-0B8E-47E8-8424-1A4C57B8A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5732" y="2718314"/>
            <a:ext cx="9927971" cy="3524875"/>
          </a:xfrm>
        </p:spPr>
        <p:txBody>
          <a:bodyPr>
            <a:noAutofit/>
          </a:bodyPr>
          <a:lstStyle/>
          <a:p>
            <a:r>
              <a:rPr lang="en-AU" sz="9600" b="1" dirty="0">
                <a:latin typeface="Montserrat" panose="00000500000000000000" pitchFamily="2" charset="0"/>
              </a:rPr>
              <a:t>Year 11 Subject</a:t>
            </a:r>
            <a:br>
              <a:rPr lang="en-AU" sz="9600" b="1" dirty="0">
                <a:latin typeface="Montserrat" panose="00000500000000000000" pitchFamily="2" charset="0"/>
              </a:rPr>
            </a:br>
            <a:r>
              <a:rPr lang="en-AU" sz="9600" b="1" dirty="0">
                <a:latin typeface="Montserrat" panose="00000500000000000000" pitchFamily="2" charset="0"/>
              </a:rPr>
              <a:t>Selection </a:t>
            </a:r>
            <a:br>
              <a:rPr lang="en-AU" sz="9600" b="1" dirty="0">
                <a:latin typeface="Montserrat" panose="00000500000000000000" pitchFamily="2" charset="0"/>
              </a:rPr>
            </a:br>
            <a:r>
              <a:rPr lang="en-AU" sz="9600" b="1" dirty="0">
                <a:latin typeface="Montserrat" panose="00000500000000000000" pitchFamily="2" charset="0"/>
              </a:rPr>
              <a:t>Final Round</a:t>
            </a:r>
            <a:br>
              <a:rPr lang="en-AU" sz="8000" dirty="0"/>
            </a:br>
            <a:endParaRPr lang="en-AU" sz="8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833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E05E55-2FA7-4EF0-A01C-0DC4CFD9CD64}"/>
              </a:ext>
            </a:extLst>
          </p:cNvPr>
          <p:cNvSpPr/>
          <p:nvPr/>
        </p:nvSpPr>
        <p:spPr>
          <a:xfrm>
            <a:off x="1732891" y="512632"/>
            <a:ext cx="98486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sz="5400" b="1" dirty="0"/>
          </a:p>
          <a:p>
            <a:pPr algn="ctr"/>
            <a:endParaRPr lang="en-AU" sz="54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7149A8-C7C9-4654-B457-4FAEFE1F0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405870"/>
              </p:ext>
            </p:extLst>
          </p:nvPr>
        </p:nvGraphicFramePr>
        <p:xfrm>
          <a:off x="2297507" y="811601"/>
          <a:ext cx="5284280" cy="52347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84280">
                  <a:extLst>
                    <a:ext uri="{9D8B030D-6E8A-4147-A177-3AD203B41FA5}">
                      <a16:colId xmlns:a16="http://schemas.microsoft.com/office/drawing/2014/main" val="783725359"/>
                    </a:ext>
                  </a:extLst>
                </a:gridCol>
              </a:tblGrid>
              <a:tr h="1281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b="1" dirty="0">
                          <a:effectLst/>
                        </a:rPr>
                        <a:t>Line E</a:t>
                      </a:r>
                      <a:endParaRPr lang="en-A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98782"/>
                  </a:ext>
                </a:extLst>
              </a:tr>
              <a:tr h="498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Business Studies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7399"/>
                  </a:ext>
                </a:extLst>
              </a:tr>
              <a:tr h="1019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Community &amp; Family Studies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275245"/>
                  </a:ext>
                </a:extLst>
              </a:tr>
              <a:tr h="498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Chemistry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527665"/>
                  </a:ext>
                </a:extLst>
              </a:tr>
              <a:tr h="498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Modern History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098308"/>
                  </a:ext>
                </a:extLst>
              </a:tr>
              <a:tr h="498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PDHPE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423021"/>
                  </a:ext>
                </a:extLst>
              </a:tr>
              <a:tr h="498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Retail Services- VET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14217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90377CC-5A33-4F29-A3D9-98D670F8838F}"/>
              </a:ext>
            </a:extLst>
          </p:cNvPr>
          <p:cNvSpPr/>
          <p:nvPr/>
        </p:nvSpPr>
        <p:spPr>
          <a:xfrm>
            <a:off x="7669749" y="1536174"/>
            <a:ext cx="38238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4800" dirty="0">
                <a:solidFill>
                  <a:prstClr val="black"/>
                </a:solidFill>
              </a:rPr>
              <a:t>Each line offers different subject combinations</a:t>
            </a:r>
          </a:p>
        </p:txBody>
      </p:sp>
    </p:spTree>
    <p:extLst>
      <p:ext uri="{BB962C8B-B14F-4D97-AF65-F5344CB8AC3E}">
        <p14:creationId xmlns:p14="http://schemas.microsoft.com/office/powerpoint/2010/main" val="1876470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E05E55-2FA7-4EF0-A01C-0DC4CFD9CD64}"/>
              </a:ext>
            </a:extLst>
          </p:cNvPr>
          <p:cNvSpPr/>
          <p:nvPr/>
        </p:nvSpPr>
        <p:spPr>
          <a:xfrm>
            <a:off x="1732891" y="512632"/>
            <a:ext cx="98486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sz="5400" b="1" dirty="0"/>
          </a:p>
          <a:p>
            <a:pPr algn="ctr"/>
            <a:endParaRPr lang="en-AU" sz="54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7149A8-C7C9-4654-B457-4FAEFE1F0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419141"/>
              </p:ext>
            </p:extLst>
          </p:nvPr>
        </p:nvGraphicFramePr>
        <p:xfrm>
          <a:off x="2297507" y="1000224"/>
          <a:ext cx="5082348" cy="48782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82348">
                  <a:extLst>
                    <a:ext uri="{9D8B030D-6E8A-4147-A177-3AD203B41FA5}">
                      <a16:colId xmlns:a16="http://schemas.microsoft.com/office/drawing/2014/main" val="2650113097"/>
                    </a:ext>
                  </a:extLst>
                </a:gridCol>
              </a:tblGrid>
              <a:tr h="1433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b="1" dirty="0">
                          <a:effectLst/>
                        </a:rPr>
                        <a:t>English</a:t>
                      </a:r>
                      <a:endParaRPr lang="en-A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98782"/>
                  </a:ext>
                </a:extLst>
              </a:tr>
              <a:tr h="1141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English Advanced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600" dirty="0">
                          <a:effectLst/>
                        </a:rPr>
                        <a:t> 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7399"/>
                  </a:ext>
                </a:extLst>
              </a:tr>
              <a:tr h="1141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English Studies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 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527665"/>
                  </a:ext>
                </a:extLst>
              </a:tr>
              <a:tr h="1141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English Standard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 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42302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3FCB9B1-7379-4A7D-89E3-29876B758F69}"/>
              </a:ext>
            </a:extLst>
          </p:cNvPr>
          <p:cNvSpPr/>
          <p:nvPr/>
        </p:nvSpPr>
        <p:spPr>
          <a:xfrm>
            <a:off x="7669749" y="1536174"/>
            <a:ext cx="38238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4800" dirty="0">
                <a:solidFill>
                  <a:prstClr val="black"/>
                </a:solidFill>
              </a:rPr>
              <a:t>Each line offers different subject combinations</a:t>
            </a:r>
          </a:p>
        </p:txBody>
      </p:sp>
    </p:spTree>
    <p:extLst>
      <p:ext uri="{BB962C8B-B14F-4D97-AF65-F5344CB8AC3E}">
        <p14:creationId xmlns:p14="http://schemas.microsoft.com/office/powerpoint/2010/main" val="265032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E05E55-2FA7-4EF0-A01C-0DC4CFD9CD64}"/>
              </a:ext>
            </a:extLst>
          </p:cNvPr>
          <p:cNvSpPr/>
          <p:nvPr/>
        </p:nvSpPr>
        <p:spPr>
          <a:xfrm>
            <a:off x="2844800" y="512632"/>
            <a:ext cx="87367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sz="5400" b="1" dirty="0"/>
          </a:p>
          <a:p>
            <a:pPr algn="ctr"/>
            <a:endParaRPr lang="en-AU" sz="54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7149A8-C7C9-4654-B457-4FAEFE1F0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992057"/>
              </p:ext>
            </p:extLst>
          </p:nvPr>
        </p:nvGraphicFramePr>
        <p:xfrm>
          <a:off x="2067935" y="512632"/>
          <a:ext cx="9865086" cy="228447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09298">
                  <a:extLst>
                    <a:ext uri="{9D8B030D-6E8A-4147-A177-3AD203B41FA5}">
                      <a16:colId xmlns:a16="http://schemas.microsoft.com/office/drawing/2014/main" val="844734874"/>
                    </a:ext>
                  </a:extLst>
                </a:gridCol>
                <a:gridCol w="1409298">
                  <a:extLst>
                    <a:ext uri="{9D8B030D-6E8A-4147-A177-3AD203B41FA5}">
                      <a16:colId xmlns:a16="http://schemas.microsoft.com/office/drawing/2014/main" val="1342692689"/>
                    </a:ext>
                  </a:extLst>
                </a:gridCol>
                <a:gridCol w="1409298">
                  <a:extLst>
                    <a:ext uri="{9D8B030D-6E8A-4147-A177-3AD203B41FA5}">
                      <a16:colId xmlns:a16="http://schemas.microsoft.com/office/drawing/2014/main" val="1026560364"/>
                    </a:ext>
                  </a:extLst>
                </a:gridCol>
                <a:gridCol w="1409298">
                  <a:extLst>
                    <a:ext uri="{9D8B030D-6E8A-4147-A177-3AD203B41FA5}">
                      <a16:colId xmlns:a16="http://schemas.microsoft.com/office/drawing/2014/main" val="4147343638"/>
                    </a:ext>
                  </a:extLst>
                </a:gridCol>
                <a:gridCol w="1409298">
                  <a:extLst>
                    <a:ext uri="{9D8B030D-6E8A-4147-A177-3AD203B41FA5}">
                      <a16:colId xmlns:a16="http://schemas.microsoft.com/office/drawing/2014/main" val="1529144538"/>
                    </a:ext>
                  </a:extLst>
                </a:gridCol>
                <a:gridCol w="1409298">
                  <a:extLst>
                    <a:ext uri="{9D8B030D-6E8A-4147-A177-3AD203B41FA5}">
                      <a16:colId xmlns:a16="http://schemas.microsoft.com/office/drawing/2014/main" val="783725359"/>
                    </a:ext>
                  </a:extLst>
                </a:gridCol>
                <a:gridCol w="1409298">
                  <a:extLst>
                    <a:ext uri="{9D8B030D-6E8A-4147-A177-3AD203B41FA5}">
                      <a16:colId xmlns:a16="http://schemas.microsoft.com/office/drawing/2014/main" val="265011309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Line A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Line B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Line C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Line D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Line E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English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987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 Units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7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Reserve Units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275245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7B1D583-7066-47C9-8771-BC41818B5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445378" y="2824165"/>
            <a:ext cx="5446767" cy="384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60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E74272A-798A-4A91-B4C3-CD7B135A2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74406" y="3026058"/>
            <a:ext cx="1883461" cy="13282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E05E55-2FA7-4EF0-A01C-0DC4CFD9CD64}"/>
              </a:ext>
            </a:extLst>
          </p:cNvPr>
          <p:cNvSpPr/>
          <p:nvPr/>
        </p:nvSpPr>
        <p:spPr>
          <a:xfrm>
            <a:off x="1732891" y="512632"/>
            <a:ext cx="98486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sz="5400" b="1" dirty="0"/>
          </a:p>
          <a:p>
            <a:pPr algn="ctr"/>
            <a:endParaRPr lang="en-AU" sz="54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7149A8-C7C9-4654-B457-4FAEFE1F0077}"/>
              </a:ext>
            </a:extLst>
          </p:cNvPr>
          <p:cNvGraphicFramePr>
            <a:graphicFrameLocks noGrp="1"/>
          </p:cNvGraphicFramePr>
          <p:nvPr/>
        </p:nvGraphicFramePr>
        <p:xfrm>
          <a:off x="3367096" y="133948"/>
          <a:ext cx="8554512" cy="31775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25402">
                  <a:extLst>
                    <a:ext uri="{9D8B030D-6E8A-4147-A177-3AD203B41FA5}">
                      <a16:colId xmlns:a16="http://schemas.microsoft.com/office/drawing/2014/main" val="1342692689"/>
                    </a:ext>
                  </a:extLst>
                </a:gridCol>
                <a:gridCol w="1425402">
                  <a:extLst>
                    <a:ext uri="{9D8B030D-6E8A-4147-A177-3AD203B41FA5}">
                      <a16:colId xmlns:a16="http://schemas.microsoft.com/office/drawing/2014/main" val="1026560364"/>
                    </a:ext>
                  </a:extLst>
                </a:gridCol>
                <a:gridCol w="1425402">
                  <a:extLst>
                    <a:ext uri="{9D8B030D-6E8A-4147-A177-3AD203B41FA5}">
                      <a16:colId xmlns:a16="http://schemas.microsoft.com/office/drawing/2014/main" val="4147343638"/>
                    </a:ext>
                  </a:extLst>
                </a:gridCol>
                <a:gridCol w="1425402">
                  <a:extLst>
                    <a:ext uri="{9D8B030D-6E8A-4147-A177-3AD203B41FA5}">
                      <a16:colId xmlns:a16="http://schemas.microsoft.com/office/drawing/2014/main" val="1529144538"/>
                    </a:ext>
                  </a:extLst>
                </a:gridCol>
                <a:gridCol w="1426103">
                  <a:extLst>
                    <a:ext uri="{9D8B030D-6E8A-4147-A177-3AD203B41FA5}">
                      <a16:colId xmlns:a16="http://schemas.microsoft.com/office/drawing/2014/main" val="783725359"/>
                    </a:ext>
                  </a:extLst>
                </a:gridCol>
                <a:gridCol w="1426801">
                  <a:extLst>
                    <a:ext uri="{9D8B030D-6E8A-4147-A177-3AD203B41FA5}">
                      <a16:colId xmlns:a16="http://schemas.microsoft.com/office/drawing/2014/main" val="265011309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Line A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Line B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Line C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Line D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Line E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English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987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Biology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Biology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Ancient History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Advanced Mathematics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Business Studies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English Advanced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7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Community &amp; Family Studies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Legal Studies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Biology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Standard Mathematics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Community &amp; Family Studies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2752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Economics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Modern History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Business Studies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Food Technology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Chemistry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English Studies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5276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Standard Mathematics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Society and Culture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Investigating Science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PDHPE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Modern History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983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Music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Visual Arts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Legal Studies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Sport, Lifestyle and Recreation Studies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PDHPE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English Standard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423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Visual Arts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Hospitality Food &amp; Beverage- VET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Textiles &amp; Design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Business Services- VET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Retail Services- VET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14217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0829391-D037-429F-B529-154BC5B54F2A}"/>
              </a:ext>
            </a:extLst>
          </p:cNvPr>
          <p:cNvGraphicFramePr>
            <a:graphicFrameLocks noGrp="1"/>
          </p:cNvGraphicFramePr>
          <p:nvPr/>
        </p:nvGraphicFramePr>
        <p:xfrm>
          <a:off x="1974018" y="4440566"/>
          <a:ext cx="9947588" cy="228447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21084">
                  <a:extLst>
                    <a:ext uri="{9D8B030D-6E8A-4147-A177-3AD203B41FA5}">
                      <a16:colId xmlns:a16="http://schemas.microsoft.com/office/drawing/2014/main" val="844734874"/>
                    </a:ext>
                  </a:extLst>
                </a:gridCol>
                <a:gridCol w="1421084">
                  <a:extLst>
                    <a:ext uri="{9D8B030D-6E8A-4147-A177-3AD203B41FA5}">
                      <a16:colId xmlns:a16="http://schemas.microsoft.com/office/drawing/2014/main" val="1342692689"/>
                    </a:ext>
                  </a:extLst>
                </a:gridCol>
                <a:gridCol w="1421084">
                  <a:extLst>
                    <a:ext uri="{9D8B030D-6E8A-4147-A177-3AD203B41FA5}">
                      <a16:colId xmlns:a16="http://schemas.microsoft.com/office/drawing/2014/main" val="1026560364"/>
                    </a:ext>
                  </a:extLst>
                </a:gridCol>
                <a:gridCol w="1421084">
                  <a:extLst>
                    <a:ext uri="{9D8B030D-6E8A-4147-A177-3AD203B41FA5}">
                      <a16:colId xmlns:a16="http://schemas.microsoft.com/office/drawing/2014/main" val="4147343638"/>
                    </a:ext>
                  </a:extLst>
                </a:gridCol>
                <a:gridCol w="1421084">
                  <a:extLst>
                    <a:ext uri="{9D8B030D-6E8A-4147-A177-3AD203B41FA5}">
                      <a16:colId xmlns:a16="http://schemas.microsoft.com/office/drawing/2014/main" val="1529144538"/>
                    </a:ext>
                  </a:extLst>
                </a:gridCol>
                <a:gridCol w="1421084">
                  <a:extLst>
                    <a:ext uri="{9D8B030D-6E8A-4147-A177-3AD203B41FA5}">
                      <a16:colId xmlns:a16="http://schemas.microsoft.com/office/drawing/2014/main" val="783725359"/>
                    </a:ext>
                  </a:extLst>
                </a:gridCol>
                <a:gridCol w="1421084">
                  <a:extLst>
                    <a:ext uri="{9D8B030D-6E8A-4147-A177-3AD203B41FA5}">
                      <a16:colId xmlns:a16="http://schemas.microsoft.com/office/drawing/2014/main" val="265011309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Line A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Line B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Line C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Line D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Line E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English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987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 Units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7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Reserve Units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275245"/>
                  </a:ext>
                </a:extLst>
              </a:tr>
            </a:tbl>
          </a:graphicData>
        </a:graphic>
      </p:graphicFrame>
      <p:sp>
        <p:nvSpPr>
          <p:cNvPr id="11" name="Arrow: Down 10">
            <a:extLst>
              <a:ext uri="{FF2B5EF4-FFF2-40B4-BE49-F238E27FC236}">
                <a16:creationId xmlns:a16="http://schemas.microsoft.com/office/drawing/2014/main" id="{DFF50DAC-21AD-4475-B7CF-8BEDA37E1EFF}"/>
              </a:ext>
            </a:extLst>
          </p:cNvPr>
          <p:cNvSpPr/>
          <p:nvPr/>
        </p:nvSpPr>
        <p:spPr>
          <a:xfrm>
            <a:off x="3759200" y="3413383"/>
            <a:ext cx="489527" cy="9252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D183C94-DC9E-4DA1-B519-99A547618FF2}"/>
              </a:ext>
            </a:extLst>
          </p:cNvPr>
          <p:cNvSpPr/>
          <p:nvPr/>
        </p:nvSpPr>
        <p:spPr>
          <a:xfrm>
            <a:off x="5271389" y="3413383"/>
            <a:ext cx="489527" cy="9252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E7EC6A3-D7F7-41EB-B7C8-1DB84FB8D124}"/>
              </a:ext>
            </a:extLst>
          </p:cNvPr>
          <p:cNvSpPr/>
          <p:nvPr/>
        </p:nvSpPr>
        <p:spPr>
          <a:xfrm>
            <a:off x="6687928" y="3413383"/>
            <a:ext cx="489527" cy="9252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D877A1A-389A-4557-8158-032E13BA1FC7}"/>
              </a:ext>
            </a:extLst>
          </p:cNvPr>
          <p:cNvSpPr/>
          <p:nvPr/>
        </p:nvSpPr>
        <p:spPr>
          <a:xfrm>
            <a:off x="8086972" y="3396034"/>
            <a:ext cx="489527" cy="9252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A35D786D-CE89-4DDE-8883-A05414C2A590}"/>
              </a:ext>
            </a:extLst>
          </p:cNvPr>
          <p:cNvSpPr/>
          <p:nvPr/>
        </p:nvSpPr>
        <p:spPr>
          <a:xfrm>
            <a:off x="9481395" y="3396034"/>
            <a:ext cx="489527" cy="9252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DB64CA0-B9A2-4D67-9E30-9EFAD7DD0368}"/>
              </a:ext>
            </a:extLst>
          </p:cNvPr>
          <p:cNvSpPr/>
          <p:nvPr/>
        </p:nvSpPr>
        <p:spPr>
          <a:xfrm>
            <a:off x="10935855" y="3396034"/>
            <a:ext cx="489527" cy="9252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0610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2EFE75-1936-4761-95FA-C88F04EEC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965141" y="106200"/>
            <a:ext cx="1907327" cy="1907327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EEFC1A6-6CDA-458E-8D04-D945B5307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685979"/>
              </p:ext>
            </p:extLst>
          </p:nvPr>
        </p:nvGraphicFramePr>
        <p:xfrm>
          <a:off x="3872468" y="462982"/>
          <a:ext cx="6752537" cy="59320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93192">
                  <a:extLst>
                    <a:ext uri="{9D8B030D-6E8A-4147-A177-3AD203B41FA5}">
                      <a16:colId xmlns:a16="http://schemas.microsoft.com/office/drawing/2014/main" val="2423400818"/>
                    </a:ext>
                  </a:extLst>
                </a:gridCol>
                <a:gridCol w="1459345">
                  <a:extLst>
                    <a:ext uri="{9D8B030D-6E8A-4147-A177-3AD203B41FA5}">
                      <a16:colId xmlns:a16="http://schemas.microsoft.com/office/drawing/2014/main" val="3397753334"/>
                    </a:ext>
                  </a:extLst>
                </a:gridCol>
              </a:tblGrid>
              <a:tr h="690388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ysClr val="windowText" lastClr="000000"/>
                          </a:solidFill>
                        </a:rPr>
                        <a:t>SUBJECTS OFFERED IN ONE LINE ONLY</a:t>
                      </a:r>
                    </a:p>
                  </a:txBody>
                  <a:tcPr anchor="ctr">
                    <a:solidFill>
                      <a:srgbClr val="F5F5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ysClr val="windowText" lastClr="000000"/>
                          </a:solidFill>
                        </a:rPr>
                        <a:t>LINE</a:t>
                      </a:r>
                    </a:p>
                  </a:txBody>
                  <a:tcPr anchor="ctr">
                    <a:solidFill>
                      <a:srgbClr val="F5F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399332"/>
                  </a:ext>
                </a:extLst>
              </a:tr>
              <a:tr h="399987">
                <a:tc>
                  <a:txBody>
                    <a:bodyPr/>
                    <a:lstStyle/>
                    <a:p>
                      <a:r>
                        <a:rPr lang="en-AU" sz="2000" dirty="0"/>
                        <a:t>Economics</a:t>
                      </a:r>
                    </a:p>
                  </a:txBody>
                  <a:tcPr>
                    <a:solidFill>
                      <a:srgbClr val="F5F5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Line A</a:t>
                      </a:r>
                    </a:p>
                  </a:txBody>
                  <a:tcPr>
                    <a:solidFill>
                      <a:srgbClr val="F5F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0936"/>
                  </a:ext>
                </a:extLst>
              </a:tr>
              <a:tr h="399987">
                <a:tc>
                  <a:txBody>
                    <a:bodyPr/>
                    <a:lstStyle/>
                    <a:p>
                      <a:r>
                        <a:rPr lang="en-AU" sz="2000" dirty="0"/>
                        <a:t>Music</a:t>
                      </a:r>
                    </a:p>
                  </a:txBody>
                  <a:tcPr>
                    <a:solidFill>
                      <a:srgbClr val="F5F5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Line A</a:t>
                      </a:r>
                    </a:p>
                  </a:txBody>
                  <a:tcPr>
                    <a:solidFill>
                      <a:srgbClr val="F5F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566458"/>
                  </a:ext>
                </a:extLst>
              </a:tr>
              <a:tr h="399987">
                <a:tc>
                  <a:txBody>
                    <a:bodyPr/>
                    <a:lstStyle/>
                    <a:p>
                      <a:r>
                        <a:rPr lang="en-AU" sz="2000" dirty="0"/>
                        <a:t>Society and Culture</a:t>
                      </a:r>
                    </a:p>
                  </a:txBody>
                  <a:tcPr>
                    <a:solidFill>
                      <a:srgbClr val="F5F5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Line B</a:t>
                      </a:r>
                    </a:p>
                  </a:txBody>
                  <a:tcPr>
                    <a:solidFill>
                      <a:srgbClr val="F5F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259248"/>
                  </a:ext>
                </a:extLst>
              </a:tr>
              <a:tr h="399987">
                <a:tc>
                  <a:txBody>
                    <a:bodyPr/>
                    <a:lstStyle/>
                    <a:p>
                      <a:r>
                        <a:rPr lang="en-AU" sz="2000" dirty="0"/>
                        <a:t>Hospitality Food and Beverage- VET</a:t>
                      </a:r>
                    </a:p>
                  </a:txBody>
                  <a:tcPr>
                    <a:solidFill>
                      <a:srgbClr val="F5F5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Line B</a:t>
                      </a:r>
                    </a:p>
                  </a:txBody>
                  <a:tcPr>
                    <a:solidFill>
                      <a:srgbClr val="F5F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694079"/>
                  </a:ext>
                </a:extLst>
              </a:tr>
              <a:tr h="399987">
                <a:tc>
                  <a:txBody>
                    <a:bodyPr/>
                    <a:lstStyle/>
                    <a:p>
                      <a:r>
                        <a:rPr lang="en-AU" sz="2000" dirty="0"/>
                        <a:t>Ancient History</a:t>
                      </a:r>
                    </a:p>
                  </a:txBody>
                  <a:tcPr>
                    <a:solidFill>
                      <a:srgbClr val="F5F5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Line C</a:t>
                      </a:r>
                    </a:p>
                  </a:txBody>
                  <a:tcPr>
                    <a:solidFill>
                      <a:srgbClr val="F5F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473221"/>
                  </a:ext>
                </a:extLst>
              </a:tr>
              <a:tr h="399987">
                <a:tc>
                  <a:txBody>
                    <a:bodyPr/>
                    <a:lstStyle/>
                    <a:p>
                      <a:r>
                        <a:rPr lang="en-AU" sz="2000" dirty="0"/>
                        <a:t>Investigating Science</a:t>
                      </a:r>
                    </a:p>
                  </a:txBody>
                  <a:tcPr>
                    <a:solidFill>
                      <a:srgbClr val="F5F5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Line C</a:t>
                      </a:r>
                    </a:p>
                  </a:txBody>
                  <a:tcPr>
                    <a:solidFill>
                      <a:srgbClr val="F5F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412882"/>
                  </a:ext>
                </a:extLst>
              </a:tr>
              <a:tr h="399987">
                <a:tc>
                  <a:txBody>
                    <a:bodyPr/>
                    <a:lstStyle/>
                    <a:p>
                      <a:r>
                        <a:rPr lang="en-AU" sz="2000" dirty="0"/>
                        <a:t>Textiles and Design</a:t>
                      </a:r>
                    </a:p>
                  </a:txBody>
                  <a:tcPr>
                    <a:solidFill>
                      <a:srgbClr val="F5F5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Line C</a:t>
                      </a:r>
                    </a:p>
                  </a:txBody>
                  <a:tcPr>
                    <a:solidFill>
                      <a:srgbClr val="F5F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366549"/>
                  </a:ext>
                </a:extLst>
              </a:tr>
              <a:tr h="399987">
                <a:tc>
                  <a:txBody>
                    <a:bodyPr/>
                    <a:lstStyle/>
                    <a:p>
                      <a:r>
                        <a:rPr lang="en-AU" sz="2000" dirty="0"/>
                        <a:t>Advanced Mathematics</a:t>
                      </a:r>
                    </a:p>
                  </a:txBody>
                  <a:tcPr>
                    <a:solidFill>
                      <a:srgbClr val="F5F5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Line D</a:t>
                      </a:r>
                    </a:p>
                  </a:txBody>
                  <a:tcPr>
                    <a:solidFill>
                      <a:srgbClr val="F5F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08536"/>
                  </a:ext>
                </a:extLst>
              </a:tr>
              <a:tr h="399987">
                <a:tc>
                  <a:txBody>
                    <a:bodyPr/>
                    <a:lstStyle/>
                    <a:p>
                      <a:r>
                        <a:rPr lang="en-AU" sz="2000" dirty="0"/>
                        <a:t>Food Technology</a:t>
                      </a:r>
                    </a:p>
                  </a:txBody>
                  <a:tcPr>
                    <a:solidFill>
                      <a:srgbClr val="F5F5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Line D</a:t>
                      </a:r>
                    </a:p>
                  </a:txBody>
                  <a:tcPr>
                    <a:solidFill>
                      <a:srgbClr val="F5F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454285"/>
                  </a:ext>
                </a:extLst>
              </a:tr>
              <a:tr h="441803">
                <a:tc>
                  <a:txBody>
                    <a:bodyPr/>
                    <a:lstStyle/>
                    <a:p>
                      <a:r>
                        <a:rPr lang="en-AU" sz="2000" dirty="0"/>
                        <a:t>Sport, Lifestyle and recreational Studies</a:t>
                      </a:r>
                    </a:p>
                  </a:txBody>
                  <a:tcPr>
                    <a:solidFill>
                      <a:srgbClr val="F5F5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Line D</a:t>
                      </a:r>
                    </a:p>
                  </a:txBody>
                  <a:tcPr>
                    <a:solidFill>
                      <a:srgbClr val="F5F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037933"/>
                  </a:ext>
                </a:extLst>
              </a:tr>
              <a:tr h="399987">
                <a:tc>
                  <a:txBody>
                    <a:bodyPr/>
                    <a:lstStyle/>
                    <a:p>
                      <a:r>
                        <a:rPr lang="en-AU" sz="2000" dirty="0"/>
                        <a:t>Business Services- VET</a:t>
                      </a:r>
                    </a:p>
                  </a:txBody>
                  <a:tcPr>
                    <a:solidFill>
                      <a:srgbClr val="F5F5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Line D</a:t>
                      </a:r>
                    </a:p>
                  </a:txBody>
                  <a:tcPr>
                    <a:solidFill>
                      <a:srgbClr val="F5F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29044"/>
                  </a:ext>
                </a:extLst>
              </a:tr>
              <a:tr h="399987">
                <a:tc>
                  <a:txBody>
                    <a:bodyPr/>
                    <a:lstStyle/>
                    <a:p>
                      <a:r>
                        <a:rPr lang="en-AU" sz="2000" dirty="0"/>
                        <a:t>Chemistry</a:t>
                      </a:r>
                    </a:p>
                  </a:txBody>
                  <a:tcPr>
                    <a:solidFill>
                      <a:srgbClr val="F5F5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Line E</a:t>
                      </a:r>
                    </a:p>
                  </a:txBody>
                  <a:tcPr>
                    <a:solidFill>
                      <a:srgbClr val="F5F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4461"/>
                  </a:ext>
                </a:extLst>
              </a:tr>
              <a:tr h="399987">
                <a:tc>
                  <a:txBody>
                    <a:bodyPr/>
                    <a:lstStyle/>
                    <a:p>
                      <a:r>
                        <a:rPr lang="en-AU" sz="2000" dirty="0"/>
                        <a:t>Retail Services- VET</a:t>
                      </a:r>
                    </a:p>
                  </a:txBody>
                  <a:tcPr>
                    <a:solidFill>
                      <a:srgbClr val="F5F5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Line E</a:t>
                      </a:r>
                    </a:p>
                  </a:txBody>
                  <a:tcPr>
                    <a:solidFill>
                      <a:srgbClr val="F5F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550037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A02305B9-C0DD-441C-B2B9-20B08704395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1666" t="8166" r="10894" b="10063"/>
          <a:stretch/>
        </p:blipFill>
        <p:spPr>
          <a:xfrm>
            <a:off x="10714182" y="4057072"/>
            <a:ext cx="1477818" cy="179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15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E05E55-2FA7-4EF0-A01C-0DC4CFD9CD64}"/>
              </a:ext>
            </a:extLst>
          </p:cNvPr>
          <p:cNvSpPr/>
          <p:nvPr/>
        </p:nvSpPr>
        <p:spPr>
          <a:xfrm>
            <a:off x="1732891" y="512632"/>
            <a:ext cx="98486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sz="5400" b="1" dirty="0"/>
          </a:p>
          <a:p>
            <a:pPr algn="ctr"/>
            <a:endParaRPr lang="en-AU" sz="54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7149A8-C7C9-4654-B457-4FAEFE1F0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854635"/>
              </p:ext>
            </p:extLst>
          </p:nvPr>
        </p:nvGraphicFramePr>
        <p:xfrm>
          <a:off x="3367096" y="133948"/>
          <a:ext cx="8554512" cy="31775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25402">
                  <a:extLst>
                    <a:ext uri="{9D8B030D-6E8A-4147-A177-3AD203B41FA5}">
                      <a16:colId xmlns:a16="http://schemas.microsoft.com/office/drawing/2014/main" val="1342692689"/>
                    </a:ext>
                  </a:extLst>
                </a:gridCol>
                <a:gridCol w="1425402">
                  <a:extLst>
                    <a:ext uri="{9D8B030D-6E8A-4147-A177-3AD203B41FA5}">
                      <a16:colId xmlns:a16="http://schemas.microsoft.com/office/drawing/2014/main" val="1026560364"/>
                    </a:ext>
                  </a:extLst>
                </a:gridCol>
                <a:gridCol w="1425402">
                  <a:extLst>
                    <a:ext uri="{9D8B030D-6E8A-4147-A177-3AD203B41FA5}">
                      <a16:colId xmlns:a16="http://schemas.microsoft.com/office/drawing/2014/main" val="4147343638"/>
                    </a:ext>
                  </a:extLst>
                </a:gridCol>
                <a:gridCol w="1425402">
                  <a:extLst>
                    <a:ext uri="{9D8B030D-6E8A-4147-A177-3AD203B41FA5}">
                      <a16:colId xmlns:a16="http://schemas.microsoft.com/office/drawing/2014/main" val="1529144538"/>
                    </a:ext>
                  </a:extLst>
                </a:gridCol>
                <a:gridCol w="1426103">
                  <a:extLst>
                    <a:ext uri="{9D8B030D-6E8A-4147-A177-3AD203B41FA5}">
                      <a16:colId xmlns:a16="http://schemas.microsoft.com/office/drawing/2014/main" val="783725359"/>
                    </a:ext>
                  </a:extLst>
                </a:gridCol>
                <a:gridCol w="1426801">
                  <a:extLst>
                    <a:ext uri="{9D8B030D-6E8A-4147-A177-3AD203B41FA5}">
                      <a16:colId xmlns:a16="http://schemas.microsoft.com/office/drawing/2014/main" val="265011309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Line A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Line B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Line C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Line D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Line E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English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987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Biology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Biology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Ancient History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Advanced Mathematics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Business Studies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English Advanced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7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Community &amp; Family Studies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Legal Studies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Biology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Standard Mathematics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Community &amp; Family Studies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2752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Economics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Modern History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Business Studies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Food Technology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Chemistry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English Studies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5276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Standard Mathematics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Society and Culture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Investigating Science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PDHPE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Modern History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983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Music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Visual Arts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Legal Studies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Sport, Lifestyle and Recreation Studies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PDHPE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English Standard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423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Visual Arts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Hospitality Food &amp; Beverage- VET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Textiles &amp; Design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Business Services- VET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Retail Services- VET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14217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0829391-D037-429F-B529-154BC5B54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636787"/>
              </p:ext>
            </p:extLst>
          </p:nvPr>
        </p:nvGraphicFramePr>
        <p:xfrm>
          <a:off x="1974018" y="4440566"/>
          <a:ext cx="9947588" cy="228447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21084">
                  <a:extLst>
                    <a:ext uri="{9D8B030D-6E8A-4147-A177-3AD203B41FA5}">
                      <a16:colId xmlns:a16="http://schemas.microsoft.com/office/drawing/2014/main" val="844734874"/>
                    </a:ext>
                  </a:extLst>
                </a:gridCol>
                <a:gridCol w="1421084">
                  <a:extLst>
                    <a:ext uri="{9D8B030D-6E8A-4147-A177-3AD203B41FA5}">
                      <a16:colId xmlns:a16="http://schemas.microsoft.com/office/drawing/2014/main" val="1342692689"/>
                    </a:ext>
                  </a:extLst>
                </a:gridCol>
                <a:gridCol w="1421084">
                  <a:extLst>
                    <a:ext uri="{9D8B030D-6E8A-4147-A177-3AD203B41FA5}">
                      <a16:colId xmlns:a16="http://schemas.microsoft.com/office/drawing/2014/main" val="1026560364"/>
                    </a:ext>
                  </a:extLst>
                </a:gridCol>
                <a:gridCol w="1421084">
                  <a:extLst>
                    <a:ext uri="{9D8B030D-6E8A-4147-A177-3AD203B41FA5}">
                      <a16:colId xmlns:a16="http://schemas.microsoft.com/office/drawing/2014/main" val="4147343638"/>
                    </a:ext>
                  </a:extLst>
                </a:gridCol>
                <a:gridCol w="1421084">
                  <a:extLst>
                    <a:ext uri="{9D8B030D-6E8A-4147-A177-3AD203B41FA5}">
                      <a16:colId xmlns:a16="http://schemas.microsoft.com/office/drawing/2014/main" val="1529144538"/>
                    </a:ext>
                  </a:extLst>
                </a:gridCol>
                <a:gridCol w="1421084">
                  <a:extLst>
                    <a:ext uri="{9D8B030D-6E8A-4147-A177-3AD203B41FA5}">
                      <a16:colId xmlns:a16="http://schemas.microsoft.com/office/drawing/2014/main" val="783725359"/>
                    </a:ext>
                  </a:extLst>
                </a:gridCol>
                <a:gridCol w="1421084">
                  <a:extLst>
                    <a:ext uri="{9D8B030D-6E8A-4147-A177-3AD203B41FA5}">
                      <a16:colId xmlns:a16="http://schemas.microsoft.com/office/drawing/2014/main" val="265011309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Line A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Line B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Line C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Line D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Line E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200" b="1" dirty="0">
                          <a:effectLst/>
                        </a:rPr>
                        <a:t>English</a:t>
                      </a:r>
                      <a:endParaRPr lang="en-A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987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 Units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7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Reserve Units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275245"/>
                  </a:ext>
                </a:extLst>
              </a:tr>
            </a:tbl>
          </a:graphicData>
        </a:graphic>
      </p:graphicFrame>
      <p:sp>
        <p:nvSpPr>
          <p:cNvPr id="11" name="Arrow: Down 10">
            <a:extLst>
              <a:ext uri="{FF2B5EF4-FFF2-40B4-BE49-F238E27FC236}">
                <a16:creationId xmlns:a16="http://schemas.microsoft.com/office/drawing/2014/main" id="{DFF50DAC-21AD-4475-B7CF-8BEDA37E1EFF}"/>
              </a:ext>
            </a:extLst>
          </p:cNvPr>
          <p:cNvSpPr/>
          <p:nvPr/>
        </p:nvSpPr>
        <p:spPr>
          <a:xfrm>
            <a:off x="3759200" y="3413383"/>
            <a:ext cx="489527" cy="9252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D183C94-DC9E-4DA1-B519-99A547618FF2}"/>
              </a:ext>
            </a:extLst>
          </p:cNvPr>
          <p:cNvSpPr/>
          <p:nvPr/>
        </p:nvSpPr>
        <p:spPr>
          <a:xfrm>
            <a:off x="5271389" y="3413383"/>
            <a:ext cx="489527" cy="9252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E7EC6A3-D7F7-41EB-B7C8-1DB84FB8D124}"/>
              </a:ext>
            </a:extLst>
          </p:cNvPr>
          <p:cNvSpPr/>
          <p:nvPr/>
        </p:nvSpPr>
        <p:spPr>
          <a:xfrm>
            <a:off x="6687928" y="3413383"/>
            <a:ext cx="489527" cy="9252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D877A1A-389A-4557-8158-032E13BA1FC7}"/>
              </a:ext>
            </a:extLst>
          </p:cNvPr>
          <p:cNvSpPr/>
          <p:nvPr/>
        </p:nvSpPr>
        <p:spPr>
          <a:xfrm>
            <a:off x="8086972" y="3396034"/>
            <a:ext cx="489527" cy="9252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A35D786D-CE89-4DDE-8883-A05414C2A590}"/>
              </a:ext>
            </a:extLst>
          </p:cNvPr>
          <p:cNvSpPr/>
          <p:nvPr/>
        </p:nvSpPr>
        <p:spPr>
          <a:xfrm>
            <a:off x="9481395" y="3396034"/>
            <a:ext cx="489527" cy="9252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DB64CA0-B9A2-4D67-9E30-9EFAD7DD0368}"/>
              </a:ext>
            </a:extLst>
          </p:cNvPr>
          <p:cNvSpPr/>
          <p:nvPr/>
        </p:nvSpPr>
        <p:spPr>
          <a:xfrm>
            <a:off x="10935855" y="3396034"/>
            <a:ext cx="489527" cy="9252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5F7A530-4443-4AA4-96DC-F72E2A37C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646999" y="5059790"/>
            <a:ext cx="713928" cy="81591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78E802B-3B85-4E4F-93AD-1C5A4C99D2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534799" y="5892416"/>
            <a:ext cx="713928" cy="81591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2F10FE0-9E7C-4AED-BF75-0620946E00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486190" y="5072177"/>
            <a:ext cx="1435416" cy="164047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EA7DFA7-58A2-48C5-8C79-604AF9D5EF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373895" y="5042441"/>
            <a:ext cx="713928" cy="8159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87628CC-6C4B-4572-BF22-B64BB9744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974771" y="5060378"/>
            <a:ext cx="713928" cy="8159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F715F89-0D92-4A10-940D-6A34B034C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75727" y="5060923"/>
            <a:ext cx="713928" cy="81591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80CB885-081C-415E-9EC6-E88426EC25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077713" y="5058997"/>
            <a:ext cx="713928" cy="81591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E7A8FBD-157A-4D83-A9CF-954E8F1D6B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74767" y="5937409"/>
            <a:ext cx="713928" cy="81591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3BC4152-1A77-4884-9EF5-F19CEEB08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077713" y="5937409"/>
            <a:ext cx="713928" cy="81591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9B8C39A-ADFF-47A7-A928-63B97B0A7B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974771" y="5945078"/>
            <a:ext cx="713928" cy="81591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F675205-76D7-4388-9407-5795C077A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369194" y="5937409"/>
            <a:ext cx="713928" cy="81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66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63DDBE-6CD2-47E2-9371-EBF39E8AB675}"/>
              </a:ext>
            </a:extLst>
          </p:cNvPr>
          <p:cNvSpPr/>
          <p:nvPr/>
        </p:nvSpPr>
        <p:spPr>
          <a:xfrm>
            <a:off x="3577864" y="3794029"/>
            <a:ext cx="69826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212121"/>
                </a:solidFill>
                <a:latin typeface="Segoe UI" panose="020B0502040204020203" pitchFamily="34" charset="0"/>
              </a:rPr>
              <a:t>On Monday, August 30, 2021, </a:t>
            </a:r>
          </a:p>
          <a:p>
            <a:r>
              <a:rPr lang="en-AU" dirty="0">
                <a:solidFill>
                  <a:srgbClr val="212121"/>
                </a:solidFill>
                <a:highlight>
                  <a:srgbClr val="FFFF00"/>
                </a:highlight>
                <a:latin typeface="Segoe UI" panose="020B0502040204020203" pitchFamily="34" charset="0"/>
              </a:rPr>
              <a:t>Liverpool Girls High School &lt;</a:t>
            </a:r>
            <a:r>
              <a:rPr lang="en-AU" dirty="0" err="1">
                <a:solidFill>
                  <a:srgbClr val="212121"/>
                </a:solidFill>
                <a:highlight>
                  <a:srgbClr val="FFFF00"/>
                </a:highlight>
                <a:latin typeface="Segoe UI" panose="020B0502040204020203" pitchFamily="34" charset="0"/>
              </a:rPr>
              <a:t>noreply</a:t>
            </a:r>
            <a:r>
              <a:rPr lang="en-AU" dirty="0" err="1">
                <a:solidFill>
                  <a:srgbClr val="212121"/>
                </a:solidFill>
                <a:latin typeface="Segoe UI" panose="020B0502040204020203" pitchFamily="34" charset="0"/>
              </a:rPr>
              <a:t>@edval.education</a:t>
            </a:r>
            <a:r>
              <a:rPr lang="en-AU" dirty="0">
                <a:solidFill>
                  <a:srgbClr val="212121"/>
                </a:solidFill>
                <a:latin typeface="Segoe UI" panose="020B0502040204020203" pitchFamily="34" charset="0"/>
              </a:rPr>
              <a:t>&gt; wrote:</a:t>
            </a:r>
            <a:br>
              <a:rPr lang="en-AU" dirty="0"/>
            </a:br>
            <a:r>
              <a:rPr lang="en-AU" b="1" dirty="0">
                <a:solidFill>
                  <a:srgbClr val="212121"/>
                </a:solidFill>
                <a:latin typeface="Segoe UI" panose="020B0502040204020203" pitchFamily="34" charset="0"/>
              </a:rPr>
              <a:t>STEP 1</a:t>
            </a:r>
            <a:r>
              <a:rPr lang="en-AU" dirty="0">
                <a:solidFill>
                  <a:srgbClr val="212121"/>
                </a:solidFill>
                <a:latin typeface="Segoe UI" panose="020B0502040204020203" pitchFamily="34" charset="0"/>
              </a:rPr>
              <a:t>: Visit: </a:t>
            </a:r>
            <a:r>
              <a:rPr lang="en-AU" dirty="0">
                <a:solidFill>
                  <a:srgbClr val="212121"/>
                </a:solidFill>
                <a:latin typeface="Segoe UI" panose="020B0502040204020203" pitchFamily="34" charset="0"/>
                <a:hlinkClick r:id="rId5"/>
              </a:rPr>
              <a:t>https://my.edval.education/</a:t>
            </a:r>
            <a:br>
              <a:rPr lang="en-AU" dirty="0">
                <a:solidFill>
                  <a:srgbClr val="212121"/>
                </a:solidFill>
                <a:latin typeface="Segoe UI" panose="020B0502040204020203" pitchFamily="34" charset="0"/>
              </a:rPr>
            </a:br>
            <a:r>
              <a:rPr lang="en-AU" b="1" dirty="0">
                <a:solidFill>
                  <a:srgbClr val="212121"/>
                </a:solidFill>
                <a:latin typeface="Segoe UI" panose="020B0502040204020203" pitchFamily="34" charset="0"/>
              </a:rPr>
              <a:t>STEP 2</a:t>
            </a:r>
            <a:r>
              <a:rPr lang="en-AU" dirty="0">
                <a:solidFill>
                  <a:srgbClr val="212121"/>
                </a:solidFill>
                <a:latin typeface="Segoe UI" panose="020B0502040204020203" pitchFamily="34" charset="0"/>
              </a:rPr>
              <a:t>: Enter your web-code: *******</a:t>
            </a:r>
            <a:br>
              <a:rPr lang="en-AU" dirty="0">
                <a:solidFill>
                  <a:srgbClr val="212121"/>
                </a:solidFill>
                <a:latin typeface="Segoe UI" panose="020B0502040204020203" pitchFamily="34" charset="0"/>
              </a:rPr>
            </a:br>
            <a:r>
              <a:rPr lang="en-AU" b="1" dirty="0">
                <a:solidFill>
                  <a:srgbClr val="212121"/>
                </a:solidFill>
                <a:latin typeface="Segoe UI" panose="020B0502040204020203" pitchFamily="34" charset="0"/>
              </a:rPr>
              <a:t>STEP 3</a:t>
            </a:r>
            <a:r>
              <a:rPr lang="en-AU" dirty="0">
                <a:solidFill>
                  <a:srgbClr val="212121"/>
                </a:solidFill>
                <a:latin typeface="Segoe UI" panose="020B0502040204020203" pitchFamily="34" charset="0"/>
              </a:rPr>
              <a:t>: Select the subjects you want from the drop-downs, in order of your PRIORITY.</a:t>
            </a:r>
            <a:br>
              <a:rPr lang="en-AU" dirty="0">
                <a:solidFill>
                  <a:srgbClr val="212121"/>
                </a:solidFill>
                <a:latin typeface="Segoe UI" panose="020B0502040204020203" pitchFamily="34" charset="0"/>
              </a:rPr>
            </a:br>
            <a:r>
              <a:rPr lang="en-AU" b="1" dirty="0">
                <a:solidFill>
                  <a:srgbClr val="212121"/>
                </a:solidFill>
                <a:latin typeface="Segoe UI" panose="020B0502040204020203" pitchFamily="34" charset="0"/>
              </a:rPr>
              <a:t>STEP 4</a:t>
            </a:r>
            <a:r>
              <a:rPr lang="en-AU" dirty="0">
                <a:solidFill>
                  <a:srgbClr val="212121"/>
                </a:solidFill>
                <a:latin typeface="Segoe UI" panose="020B0502040204020203" pitchFamily="34" charset="0"/>
              </a:rPr>
              <a:t>: Click [Submit].</a:t>
            </a:r>
            <a:endParaRPr lang="en-AU" b="0" i="0" dirty="0">
              <a:solidFill>
                <a:srgbClr val="212121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3AE22C-EDB5-4862-B463-4790A01394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5960" y="266700"/>
            <a:ext cx="46101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95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EB63FC-D9F5-46E3-8CF2-F83740C61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580" y="461656"/>
            <a:ext cx="7610475" cy="4743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7DBCE2-8710-4B70-90B3-48B50831CCE9}"/>
              </a:ext>
            </a:extLst>
          </p:cNvPr>
          <p:cNvSpPr txBox="1"/>
          <p:nvPr/>
        </p:nvSpPr>
        <p:spPr>
          <a:xfrm>
            <a:off x="2164360" y="5422253"/>
            <a:ext cx="9789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/>
              <a:t>The </a:t>
            </a:r>
            <a:r>
              <a:rPr lang="en-AU" sz="3200" b="1" dirty="0" err="1"/>
              <a:t>Webcode</a:t>
            </a:r>
            <a:r>
              <a:rPr lang="en-AU" sz="3200" b="1" dirty="0"/>
              <a:t> is unique to the student and this will be emailed to all students</a:t>
            </a:r>
          </a:p>
        </p:txBody>
      </p:sp>
    </p:spTree>
    <p:extLst>
      <p:ext uri="{BB962C8B-B14F-4D97-AF65-F5344CB8AC3E}">
        <p14:creationId xmlns:p14="http://schemas.microsoft.com/office/powerpoint/2010/main" val="620326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E642021-265E-4C17-8911-B077460AD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56" y="3179307"/>
            <a:ext cx="10093358" cy="2639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8579D90-932D-420A-AB51-1D72AC5920F0}"/>
              </a:ext>
            </a:extLst>
          </p:cNvPr>
          <p:cNvSpPr/>
          <p:nvPr/>
        </p:nvSpPr>
        <p:spPr>
          <a:xfrm rot="5400000">
            <a:off x="11025237" y="2547812"/>
            <a:ext cx="408620" cy="14517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C606672-AD57-4F04-BE16-FFB76FD1AABB}"/>
              </a:ext>
            </a:extLst>
          </p:cNvPr>
          <p:cNvSpPr/>
          <p:nvPr/>
        </p:nvSpPr>
        <p:spPr>
          <a:xfrm rot="18272465">
            <a:off x="9395563" y="1212265"/>
            <a:ext cx="662731" cy="23063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0077D6-38EB-459C-ABF0-33AB39E42342}"/>
              </a:ext>
            </a:extLst>
          </p:cNvPr>
          <p:cNvSpPr txBox="1"/>
          <p:nvPr/>
        </p:nvSpPr>
        <p:spPr>
          <a:xfrm>
            <a:off x="2390578" y="363151"/>
            <a:ext cx="845473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/>
              <a:t>Double check this is you?</a:t>
            </a:r>
          </a:p>
          <a:p>
            <a:r>
              <a:rPr lang="en-AU" sz="3600" dirty="0"/>
              <a:t>If this is not you, </a:t>
            </a:r>
            <a:r>
              <a:rPr lang="en-AU" sz="3600" u="sng" dirty="0">
                <a:solidFill>
                  <a:srgbClr val="FF0000"/>
                </a:solidFill>
              </a:rPr>
              <a:t>STOP do not proceed </a:t>
            </a:r>
            <a:r>
              <a:rPr lang="en-AU" sz="3600" dirty="0"/>
              <a:t>and contact Mrs Jurcevic</a:t>
            </a:r>
          </a:p>
        </p:txBody>
      </p:sp>
    </p:spTree>
    <p:extLst>
      <p:ext uri="{BB962C8B-B14F-4D97-AF65-F5344CB8AC3E}">
        <p14:creationId xmlns:p14="http://schemas.microsoft.com/office/powerpoint/2010/main" val="3490722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A164EE9-5E06-4ADA-B834-84D2BE3E6D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93" t="8811" r="780" b="59786"/>
          <a:stretch/>
        </p:blipFill>
        <p:spPr>
          <a:xfrm>
            <a:off x="2089623" y="1670580"/>
            <a:ext cx="9491943" cy="20398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1BC5087-2D15-4C6D-8505-C586A4EEEFBD}"/>
              </a:ext>
            </a:extLst>
          </p:cNvPr>
          <p:cNvSpPr/>
          <p:nvPr/>
        </p:nvSpPr>
        <p:spPr>
          <a:xfrm rot="5400000">
            <a:off x="4641300" y="595521"/>
            <a:ext cx="680412" cy="48080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F5F22B6D-B972-4643-BF05-CE6324047562}"/>
              </a:ext>
            </a:extLst>
          </p:cNvPr>
          <p:cNvSpPr/>
          <p:nvPr/>
        </p:nvSpPr>
        <p:spPr>
          <a:xfrm rot="13596087">
            <a:off x="3821690" y="3153374"/>
            <a:ext cx="662731" cy="12813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B237F9-D9A9-4989-9BFA-7CE0E4B175C3}"/>
              </a:ext>
            </a:extLst>
          </p:cNvPr>
          <p:cNvSpPr txBox="1"/>
          <p:nvPr/>
        </p:nvSpPr>
        <p:spPr>
          <a:xfrm>
            <a:off x="2859523" y="4399499"/>
            <a:ext cx="688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Click to enter </a:t>
            </a:r>
          </a:p>
        </p:txBody>
      </p:sp>
    </p:spTree>
    <p:extLst>
      <p:ext uri="{BB962C8B-B14F-4D97-AF65-F5344CB8AC3E}">
        <p14:creationId xmlns:p14="http://schemas.microsoft.com/office/powerpoint/2010/main" val="1800780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AD008E-0F1D-4CC8-8342-763A2BB2741A}"/>
              </a:ext>
            </a:extLst>
          </p:cNvPr>
          <p:cNvSpPr txBox="1"/>
          <p:nvPr/>
        </p:nvSpPr>
        <p:spPr>
          <a:xfrm>
            <a:off x="1928756" y="397564"/>
            <a:ext cx="99849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2400" b="1" dirty="0">
              <a:solidFill>
                <a:srgbClr val="FF0000"/>
              </a:solidFill>
            </a:endParaRPr>
          </a:p>
          <a:p>
            <a:pPr algn="ctr"/>
            <a:r>
              <a:rPr lang="en-AU" sz="5400" b="1" dirty="0">
                <a:solidFill>
                  <a:srgbClr val="FF0000"/>
                </a:solidFill>
              </a:rPr>
              <a:t>SUBJECT SELECTION FINAL ROUND PROCESS</a:t>
            </a:r>
          </a:p>
          <a:p>
            <a:endParaRPr lang="en-AU" dirty="0"/>
          </a:p>
          <a:p>
            <a:endParaRPr lang="en-AU" dirty="0"/>
          </a:p>
          <a:p>
            <a:pPr algn="ctr"/>
            <a:r>
              <a:rPr lang="en-AU" sz="2800" u="sng" dirty="0"/>
              <a:t>Emails will be sent </a:t>
            </a:r>
            <a:r>
              <a:rPr lang="en-AU" sz="2800" dirty="0"/>
              <a:t>to all students on </a:t>
            </a:r>
          </a:p>
          <a:p>
            <a:pPr algn="ctr"/>
            <a:r>
              <a:rPr lang="en-AU" sz="2800" dirty="0"/>
              <a:t>Monday 30 August @ 1.00pm</a:t>
            </a:r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r>
              <a:rPr lang="en-AU" sz="2800" dirty="0"/>
              <a:t>The email will include a </a:t>
            </a:r>
            <a:r>
              <a:rPr lang="en-AU" sz="2800" u="sng" dirty="0"/>
              <a:t>link to </a:t>
            </a:r>
            <a:r>
              <a:rPr lang="en-AU" sz="2800" u="sng" dirty="0" err="1"/>
              <a:t>Edval</a:t>
            </a:r>
            <a:r>
              <a:rPr lang="en-AU" sz="2800" u="sng" dirty="0"/>
              <a:t> and a unique </a:t>
            </a:r>
            <a:r>
              <a:rPr lang="en-AU" sz="2800" u="sng" dirty="0" err="1"/>
              <a:t>webcode</a:t>
            </a:r>
            <a:r>
              <a:rPr lang="en-AU" sz="2800" u="sng" dirty="0"/>
              <a:t> </a:t>
            </a:r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0890F8-9CDA-46D8-AE8F-35A69C1BF9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27" t="2422" r="7145"/>
          <a:stretch/>
        </p:blipFill>
        <p:spPr>
          <a:xfrm>
            <a:off x="9563449" y="2298298"/>
            <a:ext cx="2130804" cy="210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9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81948B-4A60-4B93-9E9F-4765257DA046}"/>
              </a:ext>
            </a:extLst>
          </p:cNvPr>
          <p:cNvSpPr txBox="1"/>
          <p:nvPr/>
        </p:nvSpPr>
        <p:spPr>
          <a:xfrm>
            <a:off x="2049118" y="4330159"/>
            <a:ext cx="97161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FF0000"/>
                </a:solidFill>
              </a:rPr>
              <a:t>Main Units- </a:t>
            </a:r>
            <a:r>
              <a:rPr lang="en-AU" sz="2800" dirty="0"/>
              <a:t>These are the 6 subjects you really want to 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FF0000"/>
                </a:solidFill>
              </a:rPr>
              <a:t>Reserve Units- </a:t>
            </a:r>
            <a:r>
              <a:rPr lang="en-AU" sz="2800" dirty="0"/>
              <a:t>These are the subjects that if you don’t get any of your 5 subjects in the “main units”, then these subjects will be used as a back up.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F77EA4-B79D-4C4B-84A2-F1037111F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117" y="106200"/>
            <a:ext cx="9770148" cy="4223959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7D53885-2E50-4E4D-82AF-41AC240A2C6E}"/>
              </a:ext>
            </a:extLst>
          </p:cNvPr>
          <p:cNvSpPr/>
          <p:nvPr/>
        </p:nvSpPr>
        <p:spPr>
          <a:xfrm rot="5400000" flipH="1">
            <a:off x="2386638" y="603459"/>
            <a:ext cx="388775" cy="8611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F63A545-C41B-4164-8AC3-4D5DCA83F4B8}"/>
              </a:ext>
            </a:extLst>
          </p:cNvPr>
          <p:cNvSpPr/>
          <p:nvPr/>
        </p:nvSpPr>
        <p:spPr>
          <a:xfrm rot="5400000" flipH="1">
            <a:off x="5470168" y="594995"/>
            <a:ext cx="388775" cy="8611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4475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E65ECE-E1BF-4EB8-9032-6914EF353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788" y="1356706"/>
            <a:ext cx="6320203" cy="34927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F63A545-C41B-4164-8AC3-4D5DCA83F4B8}"/>
              </a:ext>
            </a:extLst>
          </p:cNvPr>
          <p:cNvSpPr/>
          <p:nvPr/>
        </p:nvSpPr>
        <p:spPr>
          <a:xfrm rot="10800000" flipH="1">
            <a:off x="3854485" y="2217212"/>
            <a:ext cx="388775" cy="8611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6C61C3-4D72-4210-9DE2-D5406041D6FE}"/>
              </a:ext>
            </a:extLst>
          </p:cNvPr>
          <p:cNvSpPr/>
          <p:nvPr/>
        </p:nvSpPr>
        <p:spPr>
          <a:xfrm rot="16200000" flipH="1">
            <a:off x="6341256" y="550054"/>
            <a:ext cx="554182" cy="4737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C73334-3E47-4506-AB6E-50B1CAC9F9EA}"/>
              </a:ext>
            </a:extLst>
          </p:cNvPr>
          <p:cNvSpPr txBox="1"/>
          <p:nvPr/>
        </p:nvSpPr>
        <p:spPr>
          <a:xfrm>
            <a:off x="2096008" y="5029952"/>
            <a:ext cx="10280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600" b="1" dirty="0">
                <a:solidFill>
                  <a:srgbClr val="FF0000"/>
                </a:solidFill>
              </a:rPr>
              <a:t>Notes-</a:t>
            </a:r>
            <a:r>
              <a:rPr lang="en-AU" sz="3600" dirty="0"/>
              <a:t> These are specific instructions</a:t>
            </a:r>
          </a:p>
        </p:txBody>
      </p:sp>
    </p:spTree>
    <p:extLst>
      <p:ext uri="{BB962C8B-B14F-4D97-AF65-F5344CB8AC3E}">
        <p14:creationId xmlns:p14="http://schemas.microsoft.com/office/powerpoint/2010/main" val="3966370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6421F7-E0E2-4D69-B728-8C076D7E7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46"/>
          <a:stretch/>
        </p:blipFill>
        <p:spPr>
          <a:xfrm>
            <a:off x="2626298" y="655853"/>
            <a:ext cx="4465659" cy="55462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F63A545-C41B-4164-8AC3-4D5DCA83F4B8}"/>
              </a:ext>
            </a:extLst>
          </p:cNvPr>
          <p:cNvSpPr/>
          <p:nvPr/>
        </p:nvSpPr>
        <p:spPr>
          <a:xfrm rot="10800000" flipH="1">
            <a:off x="2626298" y="1930885"/>
            <a:ext cx="388775" cy="8611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3030A8-E861-490F-A423-D2413ED4BE0B}"/>
              </a:ext>
            </a:extLst>
          </p:cNvPr>
          <p:cNvSpPr txBox="1"/>
          <p:nvPr/>
        </p:nvSpPr>
        <p:spPr>
          <a:xfrm>
            <a:off x="7468454" y="1015921"/>
            <a:ext cx="41944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4000" b="1" dirty="0">
                <a:solidFill>
                  <a:srgbClr val="FF0000"/>
                </a:solidFill>
              </a:rPr>
              <a:t>Rules-</a:t>
            </a:r>
            <a:r>
              <a:rPr lang="en-AU" sz="4000" dirty="0"/>
              <a:t> These are guidelines on what combinations of subjects you can or can’t do.</a:t>
            </a:r>
          </a:p>
        </p:txBody>
      </p:sp>
    </p:spTree>
    <p:extLst>
      <p:ext uri="{BB962C8B-B14F-4D97-AF65-F5344CB8AC3E}">
        <p14:creationId xmlns:p14="http://schemas.microsoft.com/office/powerpoint/2010/main" val="298759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DFB8338-6249-4BF7-B63E-4E4E8929B6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14" t="18626" r="36658" b="33191"/>
          <a:stretch/>
        </p:blipFill>
        <p:spPr>
          <a:xfrm>
            <a:off x="2221295" y="663088"/>
            <a:ext cx="4341092" cy="44426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7D53885-2E50-4E4D-82AF-41AC240A2C6E}"/>
              </a:ext>
            </a:extLst>
          </p:cNvPr>
          <p:cNvSpPr/>
          <p:nvPr/>
        </p:nvSpPr>
        <p:spPr>
          <a:xfrm rot="5400000" flipH="1">
            <a:off x="3986439" y="632452"/>
            <a:ext cx="1579487" cy="24942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F63A545-C41B-4164-8AC3-4D5DCA83F4B8}"/>
              </a:ext>
            </a:extLst>
          </p:cNvPr>
          <p:cNvSpPr/>
          <p:nvPr/>
        </p:nvSpPr>
        <p:spPr>
          <a:xfrm rot="5400000" flipH="1">
            <a:off x="2560841" y="1072343"/>
            <a:ext cx="388775" cy="8611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F0ED42C-2EB5-4DF3-8FD1-3ECB77B2F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628383"/>
              </p:ext>
            </p:extLst>
          </p:nvPr>
        </p:nvGraphicFramePr>
        <p:xfrm>
          <a:off x="6734289" y="587229"/>
          <a:ext cx="4986456" cy="47880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86456">
                  <a:extLst>
                    <a:ext uri="{9D8B030D-6E8A-4147-A177-3AD203B41FA5}">
                      <a16:colId xmlns:a16="http://schemas.microsoft.com/office/drawing/2014/main" val="1342692689"/>
                    </a:ext>
                  </a:extLst>
                </a:gridCol>
              </a:tblGrid>
              <a:tr h="777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b="1" dirty="0">
                          <a:effectLst/>
                        </a:rPr>
                        <a:t>Line A</a:t>
                      </a:r>
                      <a:endParaRPr lang="en-A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98782"/>
                  </a:ext>
                </a:extLst>
              </a:tr>
              <a:tr h="481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Biology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7399"/>
                  </a:ext>
                </a:extLst>
              </a:tr>
              <a:tr h="618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Community &amp; Family Studies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275245"/>
                  </a:ext>
                </a:extLst>
              </a:tr>
              <a:tr h="481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Economics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527665"/>
                  </a:ext>
                </a:extLst>
              </a:tr>
              <a:tr h="618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Mathematics Standard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098308"/>
                  </a:ext>
                </a:extLst>
              </a:tr>
              <a:tr h="481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Music 1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423021"/>
                  </a:ext>
                </a:extLst>
              </a:tr>
              <a:tr h="481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Visual Arts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142176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EF40B7A-1113-42ED-BC12-96437530C143}"/>
              </a:ext>
            </a:extLst>
          </p:cNvPr>
          <p:cNvCxnSpPr>
            <a:cxnSpLocks/>
          </p:cNvCxnSpPr>
          <p:nvPr/>
        </p:nvCxnSpPr>
        <p:spPr>
          <a:xfrm flipV="1">
            <a:off x="5463973" y="1308548"/>
            <a:ext cx="1867097" cy="555808"/>
          </a:xfrm>
          <a:prstGeom prst="straightConnector1">
            <a:avLst/>
          </a:prstGeom>
          <a:ln w="920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687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B3BFB8C-CACB-4900-98B1-9BCCD1321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03"/>
          <a:stretch/>
        </p:blipFill>
        <p:spPr>
          <a:xfrm>
            <a:off x="2126545" y="250205"/>
            <a:ext cx="9916479" cy="52450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7D53885-2E50-4E4D-82AF-41AC240A2C6E}"/>
              </a:ext>
            </a:extLst>
          </p:cNvPr>
          <p:cNvSpPr/>
          <p:nvPr/>
        </p:nvSpPr>
        <p:spPr>
          <a:xfrm rot="5400000" flipH="1">
            <a:off x="4681718" y="155900"/>
            <a:ext cx="464834" cy="2770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F63A545-C41B-4164-8AC3-4D5DCA83F4B8}"/>
              </a:ext>
            </a:extLst>
          </p:cNvPr>
          <p:cNvSpPr/>
          <p:nvPr/>
        </p:nvSpPr>
        <p:spPr>
          <a:xfrm rot="5400000" flipH="1">
            <a:off x="2560841" y="1072343"/>
            <a:ext cx="388775" cy="8611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F0ED42C-2EB5-4DF3-8FD1-3ECB77B2F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659498"/>
              </p:ext>
            </p:extLst>
          </p:nvPr>
        </p:nvGraphicFramePr>
        <p:xfrm>
          <a:off x="2346177" y="2238217"/>
          <a:ext cx="4368659" cy="34423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68659">
                  <a:extLst>
                    <a:ext uri="{9D8B030D-6E8A-4147-A177-3AD203B41FA5}">
                      <a16:colId xmlns:a16="http://schemas.microsoft.com/office/drawing/2014/main" val="1342692689"/>
                    </a:ext>
                  </a:extLst>
                </a:gridCol>
              </a:tblGrid>
              <a:tr h="508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effectLst/>
                        </a:rPr>
                        <a:t>Line A</a:t>
                      </a:r>
                      <a:endParaRPr lang="en-A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98782"/>
                  </a:ext>
                </a:extLst>
              </a:tr>
              <a:tr h="367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>
                          <a:effectLst/>
                        </a:rPr>
                        <a:t>Biology</a:t>
                      </a: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7399"/>
                  </a:ext>
                </a:extLst>
              </a:tr>
              <a:tr h="751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>
                          <a:effectLst/>
                        </a:rPr>
                        <a:t>Community &amp; Family Studies</a:t>
                      </a: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275245"/>
                  </a:ext>
                </a:extLst>
              </a:tr>
              <a:tr h="367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>
                          <a:effectLst/>
                        </a:rPr>
                        <a:t>Economics</a:t>
                      </a: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527665"/>
                  </a:ext>
                </a:extLst>
              </a:tr>
              <a:tr h="405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>
                          <a:effectLst/>
                        </a:rPr>
                        <a:t>Mathematics Standard</a:t>
                      </a: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098308"/>
                  </a:ext>
                </a:extLst>
              </a:tr>
              <a:tr h="367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>
                          <a:effectLst/>
                        </a:rPr>
                        <a:t>Music 1</a:t>
                      </a: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423021"/>
                  </a:ext>
                </a:extLst>
              </a:tr>
              <a:tr h="367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>
                          <a:effectLst/>
                        </a:rPr>
                        <a:t>Visual Arts</a:t>
                      </a: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142176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EF40B7A-1113-42ED-BC12-96437530C143}"/>
              </a:ext>
            </a:extLst>
          </p:cNvPr>
          <p:cNvCxnSpPr>
            <a:cxnSpLocks/>
          </p:cNvCxnSpPr>
          <p:nvPr/>
        </p:nvCxnSpPr>
        <p:spPr>
          <a:xfrm>
            <a:off x="5870373" y="1568793"/>
            <a:ext cx="1186209" cy="0"/>
          </a:xfrm>
          <a:prstGeom prst="straightConnector1">
            <a:avLst/>
          </a:prstGeom>
          <a:ln w="920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47C8A5-ABA0-4891-BC28-7431DBE86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343963"/>
              </p:ext>
            </p:extLst>
          </p:nvPr>
        </p:nvGraphicFramePr>
        <p:xfrm>
          <a:off x="7423727" y="4840731"/>
          <a:ext cx="2818596" cy="6545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09298">
                  <a:extLst>
                    <a:ext uri="{9D8B030D-6E8A-4147-A177-3AD203B41FA5}">
                      <a16:colId xmlns:a16="http://schemas.microsoft.com/office/drawing/2014/main" val="3379820703"/>
                    </a:ext>
                  </a:extLst>
                </a:gridCol>
                <a:gridCol w="1409298">
                  <a:extLst>
                    <a:ext uri="{9D8B030D-6E8A-4147-A177-3AD203B41FA5}">
                      <a16:colId xmlns:a16="http://schemas.microsoft.com/office/drawing/2014/main" val="15193542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</a:rPr>
                        <a:t>Line A</a:t>
                      </a:r>
                      <a:endParaRPr lang="en-A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5659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 Units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5034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Reserve Units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846665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1AD1F3-C434-4267-A29E-F76273D232DF}"/>
              </a:ext>
            </a:extLst>
          </p:cNvPr>
          <p:cNvCxnSpPr>
            <a:cxnSpLocks/>
          </p:cNvCxnSpPr>
          <p:nvPr/>
        </p:nvCxnSpPr>
        <p:spPr>
          <a:xfrm>
            <a:off x="5781964" y="1773382"/>
            <a:ext cx="1819563" cy="3394628"/>
          </a:xfrm>
          <a:prstGeom prst="straightConnector1">
            <a:avLst/>
          </a:prstGeom>
          <a:ln w="920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31AB354-F323-4278-B4F6-8B960AE0B666}"/>
              </a:ext>
            </a:extLst>
          </p:cNvPr>
          <p:cNvCxnSpPr>
            <a:cxnSpLocks/>
          </p:cNvCxnSpPr>
          <p:nvPr/>
        </p:nvCxnSpPr>
        <p:spPr>
          <a:xfrm flipH="1">
            <a:off x="8442036" y="1609743"/>
            <a:ext cx="166255" cy="3710402"/>
          </a:xfrm>
          <a:prstGeom prst="straightConnector1">
            <a:avLst/>
          </a:prstGeom>
          <a:ln w="920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836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E39F850-D2FA-413D-B1F0-F59202912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938" y="1588366"/>
            <a:ext cx="9848850" cy="25241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61D3A71-ABB3-41B2-A126-66DAC4BBCF99}"/>
              </a:ext>
            </a:extLst>
          </p:cNvPr>
          <p:cNvSpPr/>
          <p:nvPr/>
        </p:nvSpPr>
        <p:spPr>
          <a:xfrm rot="10800000" flipH="1">
            <a:off x="2048135" y="2634653"/>
            <a:ext cx="3945706" cy="6516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B3A7A1A-A4FC-451C-8635-0814C8047098}"/>
              </a:ext>
            </a:extLst>
          </p:cNvPr>
          <p:cNvSpPr/>
          <p:nvPr/>
        </p:nvSpPr>
        <p:spPr>
          <a:xfrm rot="10800000" flipH="1">
            <a:off x="6889961" y="2634653"/>
            <a:ext cx="3945706" cy="6516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517A5F-DE96-434F-8485-5FC7CC763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096000" y="2607686"/>
            <a:ext cx="711200" cy="711200"/>
          </a:xfrm>
          <a:prstGeom prst="rect">
            <a:avLst/>
          </a:prstGeom>
        </p:spPr>
      </p:pic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E9F18D17-1209-4F1D-8C50-D9F10F4FCBCF}"/>
              </a:ext>
            </a:extLst>
          </p:cNvPr>
          <p:cNvSpPr/>
          <p:nvPr/>
        </p:nvSpPr>
        <p:spPr>
          <a:xfrm>
            <a:off x="4020988" y="1219977"/>
            <a:ext cx="5597236" cy="1387709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01F2D-1EB8-4685-8F43-5B37FA1E28E0}"/>
              </a:ext>
            </a:extLst>
          </p:cNvPr>
          <p:cNvSpPr txBox="1"/>
          <p:nvPr/>
        </p:nvSpPr>
        <p:spPr>
          <a:xfrm>
            <a:off x="2687782" y="5131811"/>
            <a:ext cx="859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Main Units and Reserve units can’t be the same</a:t>
            </a:r>
          </a:p>
        </p:txBody>
      </p:sp>
    </p:spTree>
    <p:extLst>
      <p:ext uri="{BB962C8B-B14F-4D97-AF65-F5344CB8AC3E}">
        <p14:creationId xmlns:p14="http://schemas.microsoft.com/office/powerpoint/2010/main" val="561459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525ECBA-3C61-41F4-89F1-FCF7A5A99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44"/>
          <a:stretch/>
        </p:blipFill>
        <p:spPr>
          <a:xfrm>
            <a:off x="2820015" y="736176"/>
            <a:ext cx="8761551" cy="45017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61D3A71-ABB3-41B2-A126-66DAC4BBCF99}"/>
              </a:ext>
            </a:extLst>
          </p:cNvPr>
          <p:cNvSpPr/>
          <p:nvPr/>
        </p:nvSpPr>
        <p:spPr>
          <a:xfrm rot="10800000" flipH="1">
            <a:off x="2959548" y="1690254"/>
            <a:ext cx="3490182" cy="2863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517A5F-DE96-434F-8485-5FC7CC763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892374" y="5021504"/>
            <a:ext cx="785469" cy="785469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7AC837C-F5DB-4E48-A753-98DB50789D2C}"/>
              </a:ext>
            </a:extLst>
          </p:cNvPr>
          <p:cNvSpPr/>
          <p:nvPr/>
        </p:nvSpPr>
        <p:spPr>
          <a:xfrm rot="10800000" flipH="1">
            <a:off x="2959548" y="3336636"/>
            <a:ext cx="3490182" cy="2863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F863FDE-D091-4248-A8A7-D8E56CED86EC}"/>
              </a:ext>
            </a:extLst>
          </p:cNvPr>
          <p:cNvSpPr/>
          <p:nvPr/>
        </p:nvSpPr>
        <p:spPr>
          <a:xfrm rot="10800000" flipH="1">
            <a:off x="2959548" y="2088573"/>
            <a:ext cx="3490182" cy="28632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15E33D0-3268-47B9-8F64-0011BD656752}"/>
              </a:ext>
            </a:extLst>
          </p:cNvPr>
          <p:cNvSpPr/>
          <p:nvPr/>
        </p:nvSpPr>
        <p:spPr>
          <a:xfrm rot="10800000" flipH="1">
            <a:off x="7014311" y="2490164"/>
            <a:ext cx="3490182" cy="28632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A2E550FE-1A7C-466C-81B3-0BBF06BD4DE2}"/>
              </a:ext>
            </a:extLst>
          </p:cNvPr>
          <p:cNvSpPr/>
          <p:nvPr/>
        </p:nvSpPr>
        <p:spPr>
          <a:xfrm rot="16591869">
            <a:off x="1475590" y="1959417"/>
            <a:ext cx="2057812" cy="115164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7FD5A1-8B21-4C16-B478-770E7F65BDFC}"/>
              </a:ext>
            </a:extLst>
          </p:cNvPr>
          <p:cNvCxnSpPr>
            <a:cxnSpLocks/>
          </p:cNvCxnSpPr>
          <p:nvPr/>
        </p:nvCxnSpPr>
        <p:spPr>
          <a:xfrm>
            <a:off x="6096000" y="2281382"/>
            <a:ext cx="918311" cy="369454"/>
          </a:xfrm>
          <a:prstGeom prst="straightConnector1">
            <a:avLst/>
          </a:prstGeom>
          <a:ln w="920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C903BF9-8FAE-43FA-9235-764C91036D14}"/>
              </a:ext>
            </a:extLst>
          </p:cNvPr>
          <p:cNvSpPr/>
          <p:nvPr/>
        </p:nvSpPr>
        <p:spPr>
          <a:xfrm>
            <a:off x="3708644" y="5114476"/>
            <a:ext cx="728000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800" b="1" dirty="0">
                <a:solidFill>
                  <a:srgbClr val="7030A0"/>
                </a:solidFill>
              </a:rPr>
              <a:t>Main Units and Reserve units can’t be the same</a:t>
            </a:r>
          </a:p>
          <a:p>
            <a:pPr algn="ctr"/>
            <a:r>
              <a:rPr lang="en-AU" sz="2800" b="1" dirty="0"/>
              <a:t>and</a:t>
            </a:r>
          </a:p>
          <a:p>
            <a:pPr algn="ctr"/>
            <a:r>
              <a:rPr lang="en-AU" sz="2800" b="1" dirty="0">
                <a:solidFill>
                  <a:srgbClr val="FF0000"/>
                </a:solidFill>
              </a:rPr>
              <a:t>Main Units can’t be the same</a:t>
            </a: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8A179BA-0D0B-4F2D-BEA6-A80C13498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539247" y="5879800"/>
            <a:ext cx="785469" cy="7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08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6073932-D94A-448F-A8C9-A83401981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036" y="591799"/>
            <a:ext cx="8092351" cy="48224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6E4C98-4306-4EF6-AA53-AEA9D31A7D8A}"/>
              </a:ext>
            </a:extLst>
          </p:cNvPr>
          <p:cNvSpPr txBox="1"/>
          <p:nvPr/>
        </p:nvSpPr>
        <p:spPr>
          <a:xfrm>
            <a:off x="3975475" y="4615358"/>
            <a:ext cx="8067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The extension preference is only used if you want to study Extension Mathematics and/or Extension English. </a:t>
            </a:r>
            <a:endParaRPr lang="en-AU" sz="4400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EB9B08-E30B-409E-807F-D50BBA43BDC9}"/>
              </a:ext>
            </a:extLst>
          </p:cNvPr>
          <p:cNvSpPr/>
          <p:nvPr/>
        </p:nvSpPr>
        <p:spPr>
          <a:xfrm rot="5400000">
            <a:off x="4600470" y="3401574"/>
            <a:ext cx="340563" cy="11254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101D07-2C59-4F39-A517-89736E198E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022117" y="3640314"/>
            <a:ext cx="2046719" cy="24522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9DD041-8021-4391-B482-9D659EA9907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99" t="63444" r="54962" b="29966"/>
          <a:stretch/>
        </p:blipFill>
        <p:spPr>
          <a:xfrm>
            <a:off x="6995416" y="4134593"/>
            <a:ext cx="4254476" cy="4807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3249B1-82EC-4CB9-816B-895250664C1B}"/>
              </a:ext>
            </a:extLst>
          </p:cNvPr>
          <p:cNvSpPr txBox="1"/>
          <p:nvPr/>
        </p:nvSpPr>
        <p:spPr>
          <a:xfrm>
            <a:off x="6054139" y="3964311"/>
            <a:ext cx="107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FF0000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245451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6E4C98-4306-4EF6-AA53-AEA9D31A7D8A}"/>
              </a:ext>
            </a:extLst>
          </p:cNvPr>
          <p:cNvSpPr txBox="1"/>
          <p:nvPr/>
        </p:nvSpPr>
        <p:spPr>
          <a:xfrm>
            <a:off x="2972465" y="1062182"/>
            <a:ext cx="780637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rgbClr val="FF0000"/>
                </a:solidFill>
              </a:rPr>
              <a:t>If you want to do </a:t>
            </a:r>
            <a:r>
              <a:rPr lang="en-AU" sz="4400" b="1" u="sng" dirty="0">
                <a:solidFill>
                  <a:srgbClr val="FF0000"/>
                </a:solidFill>
              </a:rPr>
              <a:t>both Extension English and Extension Mathematics</a:t>
            </a:r>
            <a:r>
              <a:rPr lang="en-AU" sz="4400" b="1" dirty="0">
                <a:solidFill>
                  <a:srgbClr val="FF0000"/>
                </a:solidFill>
              </a:rPr>
              <a:t>, you need to email Mrs Jurcevic your request</a:t>
            </a:r>
          </a:p>
          <a:p>
            <a:pPr algn="ctr"/>
            <a:r>
              <a:rPr lang="en-AU" sz="4400" b="1" u="sng" dirty="0">
                <a:solidFill>
                  <a:srgbClr val="FF0000"/>
                </a:solidFill>
                <a:hlinkClick r:id="rId5"/>
              </a:rPr>
              <a:t>linda.jurcevic2@det.nsw.edu.au</a:t>
            </a:r>
            <a:endParaRPr lang="en-AU" sz="4400" b="1" u="sng" dirty="0">
              <a:solidFill>
                <a:srgbClr val="FF0000"/>
              </a:solidFill>
            </a:endParaRPr>
          </a:p>
          <a:p>
            <a:pPr algn="ctr"/>
            <a:endParaRPr lang="en-AU" sz="5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74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6DD9995-C2D6-4F6E-8514-A1BFA5B9A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769" y="2833497"/>
            <a:ext cx="6317527" cy="39222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486C5C-D945-4DCB-9D63-8B3A6DB865C8}"/>
              </a:ext>
            </a:extLst>
          </p:cNvPr>
          <p:cNvSpPr txBox="1"/>
          <p:nvPr/>
        </p:nvSpPr>
        <p:spPr>
          <a:xfrm>
            <a:off x="1879747" y="349798"/>
            <a:ext cx="10312253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/>
              <a:t> Note- you can not pick the same subject </a:t>
            </a:r>
          </a:p>
          <a:p>
            <a:pPr algn="ctr"/>
            <a:endParaRPr lang="en-AU" sz="700" b="1" dirty="0"/>
          </a:p>
          <a:p>
            <a:pPr algn="ctr"/>
            <a:r>
              <a:rPr lang="en-AU" sz="4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This is the screen where you need to consider your choices carefully. Once you press submit, you can’t change your choices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15198B-FA53-47DE-B1F8-B95A9660E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806" r="11755" b="5546"/>
          <a:stretch/>
        </p:blipFill>
        <p:spPr>
          <a:xfrm>
            <a:off x="2938830" y="3009666"/>
            <a:ext cx="2080469" cy="288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2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AD008E-0F1D-4CC8-8342-763A2BB2741A}"/>
              </a:ext>
            </a:extLst>
          </p:cNvPr>
          <p:cNvSpPr txBox="1"/>
          <p:nvPr/>
        </p:nvSpPr>
        <p:spPr>
          <a:xfrm>
            <a:off x="1911238" y="382012"/>
            <a:ext cx="99849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dirty="0"/>
          </a:p>
          <a:p>
            <a:pPr algn="ctr"/>
            <a:r>
              <a:rPr lang="en-AU" sz="3600" dirty="0"/>
              <a:t>Online subject selection FINAL ROUND will be open </a:t>
            </a:r>
          </a:p>
          <a:p>
            <a:pPr algn="ctr"/>
            <a:r>
              <a:rPr lang="en-AU" sz="3600" dirty="0"/>
              <a:t>from </a:t>
            </a:r>
            <a:r>
              <a:rPr lang="en-AU" sz="3600" u="sng" dirty="0"/>
              <a:t>Monday 30 August @ 1.00pm </a:t>
            </a:r>
          </a:p>
          <a:p>
            <a:pPr algn="ctr"/>
            <a:r>
              <a:rPr lang="en-AU" sz="3600" u="sng" dirty="0"/>
              <a:t>to Wednesday 1 September @ 9.30am</a:t>
            </a:r>
          </a:p>
          <a:p>
            <a:pPr algn="ctr"/>
            <a:endParaRPr lang="en-AU" sz="2400" dirty="0"/>
          </a:p>
          <a:p>
            <a:pPr algn="ctr"/>
            <a:endParaRPr lang="en-AU" sz="3600" dirty="0"/>
          </a:p>
          <a:p>
            <a:pPr algn="ctr"/>
            <a:r>
              <a:rPr lang="en-AU" sz="3600" dirty="0"/>
              <a:t>The subject selection final round process will </a:t>
            </a:r>
          </a:p>
          <a:p>
            <a:pPr algn="ctr"/>
            <a:r>
              <a:rPr lang="en-AU" sz="3600" u="sng" dirty="0"/>
              <a:t>end at 9.30am on Wednesday 1 September</a:t>
            </a:r>
          </a:p>
          <a:p>
            <a:pPr algn="ctr"/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9E1D7-8000-4FAC-B501-74095EE59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577" y="4557258"/>
            <a:ext cx="38195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82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486C5C-D945-4DCB-9D63-8B3A6DB865C8}"/>
              </a:ext>
            </a:extLst>
          </p:cNvPr>
          <p:cNvSpPr txBox="1"/>
          <p:nvPr/>
        </p:nvSpPr>
        <p:spPr>
          <a:xfrm>
            <a:off x="1879746" y="207185"/>
            <a:ext cx="10312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/>
              <a:t> </a:t>
            </a:r>
            <a:endParaRPr lang="en-AU" sz="3200" b="1" u="sng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219DD5-8A13-4DE5-BBAD-D6C07EDF1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997" y="106200"/>
            <a:ext cx="8642887" cy="536596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10C62F3-9699-473C-9F04-560B6FA0D672}"/>
              </a:ext>
            </a:extLst>
          </p:cNvPr>
          <p:cNvSpPr/>
          <p:nvPr/>
        </p:nvSpPr>
        <p:spPr>
          <a:xfrm>
            <a:off x="6508657" y="4766762"/>
            <a:ext cx="1182847" cy="425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593B47-3744-49E6-8A48-7CB67A6BA792}"/>
              </a:ext>
            </a:extLst>
          </p:cNvPr>
          <p:cNvSpPr/>
          <p:nvPr/>
        </p:nvSpPr>
        <p:spPr>
          <a:xfrm>
            <a:off x="2022117" y="5191850"/>
            <a:ext cx="99521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/>
              <a:t>When you are happy with your choices press submit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12F4BE-D082-4547-9554-5CB48637A6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62" t="12401" b="14578"/>
          <a:stretch/>
        </p:blipFill>
        <p:spPr>
          <a:xfrm>
            <a:off x="7951304" y="3083459"/>
            <a:ext cx="3660787" cy="22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5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DB0716-9F2E-45AE-AAE4-57FB1D4A2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337" y="75421"/>
            <a:ext cx="3314700" cy="20764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429FBF-ECA2-41C5-8901-AB224A72059B}"/>
              </a:ext>
            </a:extLst>
          </p:cNvPr>
          <p:cNvSpPr/>
          <p:nvPr/>
        </p:nvSpPr>
        <p:spPr>
          <a:xfrm>
            <a:off x="7593931" y="1928889"/>
            <a:ext cx="44149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rgbClr val="FF0000"/>
                </a:solidFill>
              </a:rPr>
              <a:t>A summary page will show up, and please either print or send an email so you have a record of your choices</a:t>
            </a:r>
          </a:p>
          <a:p>
            <a:pPr algn="ctr"/>
            <a:r>
              <a:rPr lang="en-AU" sz="36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B51716-4AA9-4D45-B8A2-FB35F2D2D2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0578" y="106200"/>
            <a:ext cx="5183119" cy="28243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7E4ED5-6419-4C97-AEAC-67AA33DFAF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3450" y="3070942"/>
            <a:ext cx="4960247" cy="282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55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26C20D-A8A7-4697-B6D7-A8DD1E335145}"/>
              </a:ext>
            </a:extLst>
          </p:cNvPr>
          <p:cNvSpPr txBox="1"/>
          <p:nvPr/>
        </p:nvSpPr>
        <p:spPr>
          <a:xfrm>
            <a:off x="5854068" y="731652"/>
            <a:ext cx="623513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ATAR or Non-ATAR?</a:t>
            </a:r>
          </a:p>
          <a:p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ALL students MUST do a level of English</a:t>
            </a:r>
          </a:p>
          <a:p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To do English Extension you MUST do Advanced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To do Mathematics Extension you MUST do Advanced Mathematics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200" dirty="0"/>
          </a:p>
          <a:p>
            <a:endParaRPr lang="en-AU" sz="2800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F95E87-04E1-4119-97E1-513399827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938" y="1392930"/>
            <a:ext cx="3839236" cy="31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28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26C20D-A8A7-4697-B6D7-A8DD1E335145}"/>
              </a:ext>
            </a:extLst>
          </p:cNvPr>
          <p:cNvSpPr txBox="1"/>
          <p:nvPr/>
        </p:nvSpPr>
        <p:spPr>
          <a:xfrm>
            <a:off x="6286790" y="1467360"/>
            <a:ext cx="5411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If you want to do BOTH Extension English and Extension Mathematics, you MUST email Mrs Jurcevic 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02AB73-ABB6-4C5D-9A87-C17B004FE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938" y="1392930"/>
            <a:ext cx="3839236" cy="31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11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26C20D-A8A7-4697-B6D7-A8DD1E335145}"/>
              </a:ext>
            </a:extLst>
          </p:cNvPr>
          <p:cNvSpPr txBox="1"/>
          <p:nvPr/>
        </p:nvSpPr>
        <p:spPr>
          <a:xfrm>
            <a:off x="5800597" y="179249"/>
            <a:ext cx="581033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English Studies can be either an ATAR or Non ATAR course</a:t>
            </a:r>
          </a:p>
          <a:p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VET Business Services, VET Hospitality- Food and Bev or VET Retail Services, can be either an ATAR or Non ATAR course</a:t>
            </a:r>
          </a:p>
          <a:p>
            <a:endParaRPr lang="en-AU" sz="2000" dirty="0"/>
          </a:p>
          <a:p>
            <a:r>
              <a:rPr lang="en-AU" sz="3200" u="sng" dirty="0">
                <a:solidFill>
                  <a:srgbClr val="FF0000"/>
                </a:solidFill>
              </a:rPr>
              <a:t>These subjects are all category B subjects. This means that no more than 2 units of Category B can count towards an ATAR.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DA0E85-DD09-4BBD-AC56-651A591EA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938" y="1392930"/>
            <a:ext cx="3839236" cy="31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10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0BB556-6BB0-4120-8F98-5BC18CAC0E65}"/>
              </a:ext>
            </a:extLst>
          </p:cNvPr>
          <p:cNvSpPr txBox="1"/>
          <p:nvPr/>
        </p:nvSpPr>
        <p:spPr>
          <a:xfrm>
            <a:off x="2067936" y="2235624"/>
            <a:ext cx="4887046" cy="258532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b="1" dirty="0"/>
              <a:t>English Studies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b="1" dirty="0"/>
              <a:t>VET Hospitality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b="1" dirty="0"/>
              <a:t>VET Retail Services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b="1" dirty="0"/>
              <a:t>VET Business Services</a:t>
            </a:r>
          </a:p>
          <a:p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EF4493-C1D3-4154-98C7-A0E2A9861239}"/>
              </a:ext>
            </a:extLst>
          </p:cNvPr>
          <p:cNvSpPr txBox="1"/>
          <p:nvPr/>
        </p:nvSpPr>
        <p:spPr>
          <a:xfrm>
            <a:off x="2067935" y="359374"/>
            <a:ext cx="4887045" cy="147732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b="1" dirty="0"/>
              <a:t>English Studies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b="1" dirty="0"/>
              <a:t>SLR</a:t>
            </a:r>
            <a:r>
              <a:rPr lang="en-AU" sz="3600" b="1" dirty="0">
                <a:solidFill>
                  <a:srgbClr val="FF0000"/>
                </a:solidFill>
              </a:rPr>
              <a:t>*</a:t>
            </a:r>
          </a:p>
          <a:p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8408D4-1015-4F7B-988E-BDF0277E0319}"/>
              </a:ext>
            </a:extLst>
          </p:cNvPr>
          <p:cNvSpPr txBox="1"/>
          <p:nvPr/>
        </p:nvSpPr>
        <p:spPr>
          <a:xfrm>
            <a:off x="8731297" y="665804"/>
            <a:ext cx="2907530" cy="92333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</a:rPr>
              <a:t>NON</a:t>
            </a:r>
            <a:r>
              <a:rPr lang="en-AU" sz="3600" b="1" dirty="0">
                <a:solidFill>
                  <a:srgbClr val="FF0000"/>
                </a:solidFill>
              </a:rPr>
              <a:t> </a:t>
            </a:r>
            <a:r>
              <a:rPr lang="en-AU" sz="3600" b="1" dirty="0">
                <a:solidFill>
                  <a:schemeClr val="bg1"/>
                </a:solidFill>
              </a:rPr>
              <a:t>ATAR</a:t>
            </a:r>
          </a:p>
          <a:p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F5EAB4-5650-4EBA-B055-D694590AE128}"/>
              </a:ext>
            </a:extLst>
          </p:cNvPr>
          <p:cNvSpPr txBox="1"/>
          <p:nvPr/>
        </p:nvSpPr>
        <p:spPr>
          <a:xfrm>
            <a:off x="8731297" y="2207918"/>
            <a:ext cx="2907530" cy="2585323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</a:rPr>
              <a:t>ONLY ONE will count towards and ATAR</a:t>
            </a:r>
          </a:p>
          <a:p>
            <a:endParaRPr lang="en-AU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DCD0CA-47F4-4A51-8CFF-B9C914775ABF}"/>
              </a:ext>
            </a:extLst>
          </p:cNvPr>
          <p:cNvCxnSpPr>
            <a:cxnSpLocks/>
          </p:cNvCxnSpPr>
          <p:nvPr/>
        </p:nvCxnSpPr>
        <p:spPr>
          <a:xfrm>
            <a:off x="7056582" y="1127463"/>
            <a:ext cx="1599815" cy="0"/>
          </a:xfrm>
          <a:prstGeom prst="straightConnector1">
            <a:avLst/>
          </a:prstGeom>
          <a:ln w="920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61DB6E7-1ADB-4537-AE9D-7EE122DBFED3}"/>
              </a:ext>
            </a:extLst>
          </p:cNvPr>
          <p:cNvCxnSpPr>
            <a:cxnSpLocks/>
          </p:cNvCxnSpPr>
          <p:nvPr/>
        </p:nvCxnSpPr>
        <p:spPr>
          <a:xfrm>
            <a:off x="7056581" y="3487346"/>
            <a:ext cx="1599815" cy="0"/>
          </a:xfrm>
          <a:prstGeom prst="straightConnector1">
            <a:avLst/>
          </a:prstGeom>
          <a:ln w="920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710BE4F-5420-4215-81D9-2A20BB32719C}"/>
              </a:ext>
            </a:extLst>
          </p:cNvPr>
          <p:cNvSpPr txBox="1"/>
          <p:nvPr/>
        </p:nvSpPr>
        <p:spPr>
          <a:xfrm>
            <a:off x="2350149" y="5458353"/>
            <a:ext cx="9412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NOTE: TWO of Category B subjects can be studied in any combination in Year 11, but IF dropping a subject it MUST be one of the above if requiring an ATAR</a:t>
            </a:r>
          </a:p>
          <a:p>
            <a:r>
              <a:rPr lang="en-AU" dirty="0">
                <a:solidFill>
                  <a:srgbClr val="FF0000"/>
                </a:solidFill>
              </a:rPr>
              <a:t>*</a:t>
            </a:r>
            <a:r>
              <a:rPr lang="en-AU" dirty="0"/>
              <a:t>SLR MUST be dropped in Year 12 if an ATAR is needed</a:t>
            </a:r>
          </a:p>
        </p:txBody>
      </p:sp>
    </p:spTree>
    <p:extLst>
      <p:ext uri="{BB962C8B-B14F-4D97-AF65-F5344CB8AC3E}">
        <p14:creationId xmlns:p14="http://schemas.microsoft.com/office/powerpoint/2010/main" val="1976273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93C25B-7EAD-486D-A112-04C35F2F25CB}"/>
              </a:ext>
            </a:extLst>
          </p:cNvPr>
          <p:cNvSpPr txBox="1"/>
          <p:nvPr/>
        </p:nvSpPr>
        <p:spPr>
          <a:xfrm>
            <a:off x="5848010" y="2405543"/>
            <a:ext cx="55026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/>
              <a:t>If you can’t remember the rules on choosing these subject combinations, it is advisable to talk with Mrs Jurcevic</a:t>
            </a:r>
          </a:p>
          <a:p>
            <a:pPr algn="ctr"/>
            <a:endParaRPr lang="en-AU" sz="4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0BB556-6BB0-4120-8F98-5BC18CAC0E65}"/>
              </a:ext>
            </a:extLst>
          </p:cNvPr>
          <p:cNvSpPr txBox="1"/>
          <p:nvPr/>
        </p:nvSpPr>
        <p:spPr>
          <a:xfrm>
            <a:off x="8531839" y="388138"/>
            <a:ext cx="3462809" cy="1846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/>
              <a:t>English Studies</a:t>
            </a:r>
          </a:p>
          <a:p>
            <a:r>
              <a:rPr lang="en-AU" sz="2400" b="1" dirty="0"/>
              <a:t>VET Hospitality</a:t>
            </a:r>
          </a:p>
          <a:p>
            <a:r>
              <a:rPr lang="en-AU" sz="2400" b="1" dirty="0"/>
              <a:t>VET Retail Services</a:t>
            </a:r>
          </a:p>
          <a:p>
            <a:r>
              <a:rPr lang="en-AU" sz="2400" b="1" dirty="0"/>
              <a:t>VET Business Services</a:t>
            </a:r>
          </a:p>
          <a:p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EF4493-C1D3-4154-98C7-A0E2A9861239}"/>
              </a:ext>
            </a:extLst>
          </p:cNvPr>
          <p:cNvSpPr txBox="1"/>
          <p:nvPr/>
        </p:nvSpPr>
        <p:spPr>
          <a:xfrm>
            <a:off x="5027486" y="388138"/>
            <a:ext cx="3462810" cy="1846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/>
              <a:t>English Studies</a:t>
            </a:r>
          </a:p>
          <a:p>
            <a:r>
              <a:rPr lang="en-AU" sz="2400" b="1" dirty="0"/>
              <a:t>SLR</a:t>
            </a:r>
          </a:p>
          <a:p>
            <a:endParaRPr lang="en-AU" sz="2400" b="1" dirty="0"/>
          </a:p>
          <a:p>
            <a:endParaRPr lang="en-AU" dirty="0"/>
          </a:p>
          <a:p>
            <a:endParaRPr lang="en-AU" sz="600" dirty="0"/>
          </a:p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DE5F9F-B984-4D30-84F6-2629780FD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495" y="2627101"/>
            <a:ext cx="3293843" cy="274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91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D5CC8E-3FF2-47E2-92B6-C682CEE5C66F}"/>
              </a:ext>
            </a:extLst>
          </p:cNvPr>
          <p:cNvSpPr/>
          <p:nvPr/>
        </p:nvSpPr>
        <p:spPr>
          <a:xfrm>
            <a:off x="2604655" y="4160697"/>
            <a:ext cx="89034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5400" b="1" dirty="0"/>
              <a:t>Check your emails on </a:t>
            </a:r>
          </a:p>
          <a:p>
            <a:pPr algn="ctr"/>
            <a:r>
              <a:rPr lang="en-AU" sz="5400" b="1" dirty="0"/>
              <a:t>Monday 30 August @ 1.00pm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B95190-05AD-4C96-8A00-73AC29A71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024" y="0"/>
            <a:ext cx="43053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950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D5CC8E-3FF2-47E2-92B6-C682CEE5C66F}"/>
              </a:ext>
            </a:extLst>
          </p:cNvPr>
          <p:cNvSpPr/>
          <p:nvPr/>
        </p:nvSpPr>
        <p:spPr>
          <a:xfrm>
            <a:off x="2087417" y="3715869"/>
            <a:ext cx="98367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5400" b="1" dirty="0"/>
              <a:t>The subject selection final round process will end at 9.30am on Wednesday 1 September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5A886-4D0C-49D2-A8A4-ACFF4B8BD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633" y="0"/>
            <a:ext cx="43053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900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D5CC8E-3FF2-47E2-92B6-C682CEE5C66F}"/>
              </a:ext>
            </a:extLst>
          </p:cNvPr>
          <p:cNvSpPr/>
          <p:nvPr/>
        </p:nvSpPr>
        <p:spPr>
          <a:xfrm>
            <a:off x="2390578" y="3914148"/>
            <a:ext cx="94958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5400" b="1" dirty="0"/>
              <a:t>Choose a total of 5 subjects </a:t>
            </a:r>
          </a:p>
          <a:p>
            <a:pPr algn="ctr"/>
            <a:r>
              <a:rPr lang="en-AU" sz="5400" b="1" dirty="0"/>
              <a:t>and a level of English the </a:t>
            </a:r>
          </a:p>
          <a:p>
            <a:pPr algn="ctr"/>
            <a:r>
              <a:rPr lang="en-AU" sz="5400" b="1" dirty="0"/>
              <a:t>“main units”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92F77F-2594-43D1-8C5E-EFF7AB3EA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305" y="0"/>
            <a:ext cx="43053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5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E05E55-2FA7-4EF0-A01C-0DC4CFD9CD64}"/>
              </a:ext>
            </a:extLst>
          </p:cNvPr>
          <p:cNvSpPr/>
          <p:nvPr/>
        </p:nvSpPr>
        <p:spPr>
          <a:xfrm>
            <a:off x="2022117" y="1736521"/>
            <a:ext cx="984867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sz="5400" b="1" dirty="0">
              <a:solidFill>
                <a:srgbClr val="FF0000"/>
              </a:solidFill>
            </a:endParaRPr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sz="2800" dirty="0"/>
          </a:p>
          <a:p>
            <a:pPr algn="ctr"/>
            <a:endParaRPr lang="en-AU" sz="2800" dirty="0"/>
          </a:p>
          <a:p>
            <a:pPr algn="ctr"/>
            <a:endParaRPr lang="en-AU" sz="2800" dirty="0"/>
          </a:p>
          <a:p>
            <a:pPr algn="ctr"/>
            <a:r>
              <a:rPr lang="en-AU" sz="2800" dirty="0"/>
              <a:t>Questions or technically issues can be directed to </a:t>
            </a:r>
          </a:p>
          <a:p>
            <a:pPr algn="ctr"/>
            <a:r>
              <a:rPr lang="en-AU" sz="2800" dirty="0"/>
              <a:t>Mrs Jurcevic – linda.jurcevic2@det.nsw.edu.au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014CAD-7167-48DA-B42D-29F2CE1BB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7166" y="429995"/>
            <a:ext cx="38385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27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D5CC8E-3FF2-47E2-92B6-C682CEE5C66F}"/>
              </a:ext>
            </a:extLst>
          </p:cNvPr>
          <p:cNvSpPr/>
          <p:nvPr/>
        </p:nvSpPr>
        <p:spPr>
          <a:xfrm>
            <a:off x="2390578" y="3914148"/>
            <a:ext cx="94958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5400" b="1" dirty="0"/>
              <a:t>Choose CAREFULLY, once you press submit, you </a:t>
            </a:r>
            <a:r>
              <a:rPr lang="en-AU" sz="5400" b="1" u="sng" dirty="0">
                <a:solidFill>
                  <a:srgbClr val="FF0000"/>
                </a:solidFill>
              </a:rPr>
              <a:t>CAN NOT </a:t>
            </a:r>
            <a:r>
              <a:rPr lang="en-AU" sz="5400" b="1" dirty="0"/>
              <a:t>change your preferences.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0932CF-6A72-4559-8D81-5EB34D3B7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5835" y="66048"/>
            <a:ext cx="43053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587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D5CC8E-3FF2-47E2-92B6-C682CEE5C66F}"/>
              </a:ext>
            </a:extLst>
          </p:cNvPr>
          <p:cNvSpPr/>
          <p:nvPr/>
        </p:nvSpPr>
        <p:spPr>
          <a:xfrm>
            <a:off x="1985732" y="3647211"/>
            <a:ext cx="101597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u="sng" dirty="0">
                <a:solidFill>
                  <a:srgbClr val="FF0000"/>
                </a:solidFill>
              </a:rPr>
              <a:t>How can I make an informed decision on what </a:t>
            </a:r>
          </a:p>
          <a:p>
            <a:pPr algn="ctr"/>
            <a:r>
              <a:rPr lang="en-AU" sz="2800" b="1" u="sng" dirty="0">
                <a:solidFill>
                  <a:srgbClr val="FF0000"/>
                </a:solidFill>
              </a:rPr>
              <a:t>subjects to choose?</a:t>
            </a:r>
          </a:p>
          <a:p>
            <a:pPr algn="ctr"/>
            <a:r>
              <a:rPr lang="en-AU" sz="2800" b="1" dirty="0"/>
              <a:t>Email your Year Advisor- Mr Dixon </a:t>
            </a:r>
          </a:p>
          <a:p>
            <a:pPr algn="ctr"/>
            <a:r>
              <a:rPr lang="en-AU" sz="2800" b="1" dirty="0"/>
              <a:t>anthony.dixon@det.nsw.edu.au</a:t>
            </a:r>
          </a:p>
          <a:p>
            <a:pPr algn="ctr"/>
            <a:r>
              <a:rPr lang="en-AU" sz="2800" b="1" dirty="0"/>
              <a:t>or</a:t>
            </a:r>
          </a:p>
          <a:p>
            <a:pPr algn="ctr"/>
            <a:r>
              <a:rPr lang="en-AU" sz="2800" b="1" dirty="0"/>
              <a:t>A/Year Advisor- Ms Matic</a:t>
            </a:r>
          </a:p>
          <a:p>
            <a:pPr algn="ctr"/>
            <a:r>
              <a:rPr lang="en-AU" sz="2800" b="1" dirty="0"/>
              <a:t>simone.vavayis@det.nsw.edu.au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9C3316-C45A-4B84-A0C9-419C51B03A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758"/>
          <a:stretch/>
        </p:blipFill>
        <p:spPr>
          <a:xfrm>
            <a:off x="4912972" y="102246"/>
            <a:ext cx="4305300" cy="358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125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D5CC8E-3FF2-47E2-92B6-C682CEE5C66F}"/>
              </a:ext>
            </a:extLst>
          </p:cNvPr>
          <p:cNvSpPr/>
          <p:nvPr/>
        </p:nvSpPr>
        <p:spPr>
          <a:xfrm>
            <a:off x="1911238" y="3216324"/>
            <a:ext cx="72043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u="sng" dirty="0">
                <a:solidFill>
                  <a:srgbClr val="FF0000"/>
                </a:solidFill>
              </a:rPr>
              <a:t>How can I make an informed decision on what  subjects to choose?</a:t>
            </a:r>
          </a:p>
          <a:p>
            <a:pPr algn="ctr"/>
            <a:endParaRPr lang="en-AU" sz="3200" b="1" u="sng" dirty="0">
              <a:solidFill>
                <a:srgbClr val="FF0000"/>
              </a:solidFill>
            </a:endParaRPr>
          </a:p>
          <a:p>
            <a:pPr algn="ctr"/>
            <a:r>
              <a:rPr lang="en-AU" sz="3200" b="1" dirty="0"/>
              <a:t>Read the Stage 6 Course Selection Handbook, 2021, and watch the Faculty Videos, which can be found on the Liverpool Girls Website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0430E4-DF58-4BAB-B552-75AD99064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30" t="3588" r="6688" b="4153"/>
          <a:stretch/>
        </p:blipFill>
        <p:spPr>
          <a:xfrm>
            <a:off x="9115539" y="3125839"/>
            <a:ext cx="2973667" cy="35988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0CE3D4-50B0-4E94-9DB1-7B3D4D7218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6139" y="30090"/>
            <a:ext cx="3564796" cy="318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03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D5CC8E-3FF2-47E2-92B6-C682CEE5C66F}"/>
              </a:ext>
            </a:extLst>
          </p:cNvPr>
          <p:cNvSpPr/>
          <p:nvPr/>
        </p:nvSpPr>
        <p:spPr>
          <a:xfrm>
            <a:off x="1825962" y="142759"/>
            <a:ext cx="101597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rgbClr val="FF0000"/>
                </a:solidFill>
              </a:rPr>
              <a:t>Where to find the subject selection </a:t>
            </a:r>
          </a:p>
          <a:p>
            <a:pPr algn="ctr"/>
            <a:r>
              <a:rPr lang="en-AU" sz="4000" b="1" dirty="0">
                <a:solidFill>
                  <a:srgbClr val="FF0000"/>
                </a:solidFill>
              </a:rPr>
              <a:t>resources on the Liverpool Girls Website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19F61F-D680-4B0D-8B6F-34847C3E4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428" y="1698032"/>
            <a:ext cx="7673173" cy="43868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EBA6CE-629B-4288-BC83-427DCFCC4D40}"/>
              </a:ext>
            </a:extLst>
          </p:cNvPr>
          <p:cNvSpPr txBox="1"/>
          <p:nvPr/>
        </p:nvSpPr>
        <p:spPr>
          <a:xfrm>
            <a:off x="1825962" y="2093487"/>
            <a:ext cx="3984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rgbClr val="0070C0"/>
                </a:solidFill>
              </a:rPr>
              <a:t>STEP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EF00CF6-7422-46AC-A424-B9066C231506}"/>
              </a:ext>
            </a:extLst>
          </p:cNvPr>
          <p:cNvSpPr/>
          <p:nvPr/>
        </p:nvSpPr>
        <p:spPr>
          <a:xfrm>
            <a:off x="3389152" y="1698032"/>
            <a:ext cx="5771626" cy="15652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4849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D5CC8E-3FF2-47E2-92B6-C682CEE5C66F}"/>
              </a:ext>
            </a:extLst>
          </p:cNvPr>
          <p:cNvSpPr/>
          <p:nvPr/>
        </p:nvSpPr>
        <p:spPr>
          <a:xfrm>
            <a:off x="1825962" y="142759"/>
            <a:ext cx="101597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rgbClr val="FF0000"/>
                </a:solidFill>
              </a:rPr>
              <a:t>Where to find the subject selection </a:t>
            </a:r>
          </a:p>
          <a:p>
            <a:pPr algn="ctr"/>
            <a:r>
              <a:rPr lang="en-AU" sz="4000" b="1" dirty="0">
                <a:solidFill>
                  <a:srgbClr val="FF0000"/>
                </a:solidFill>
              </a:rPr>
              <a:t>resources on the Liverpool Girls Website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19F61F-D680-4B0D-8B6F-34847C3E4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265" y="1856320"/>
            <a:ext cx="7673173" cy="43868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EBA6CE-629B-4288-BC83-427DCFCC4D40}"/>
              </a:ext>
            </a:extLst>
          </p:cNvPr>
          <p:cNvSpPr txBox="1"/>
          <p:nvPr/>
        </p:nvSpPr>
        <p:spPr>
          <a:xfrm>
            <a:off x="1825962" y="2093487"/>
            <a:ext cx="3984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rgbClr val="0070C0"/>
                </a:solidFill>
              </a:rPr>
              <a:t>STEP 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EF00CF6-7422-46AC-A424-B9066C231506}"/>
              </a:ext>
            </a:extLst>
          </p:cNvPr>
          <p:cNvSpPr/>
          <p:nvPr/>
        </p:nvSpPr>
        <p:spPr>
          <a:xfrm>
            <a:off x="5995332" y="3429000"/>
            <a:ext cx="1680594" cy="54528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61665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D5CC8E-3FF2-47E2-92B6-C682CEE5C66F}"/>
              </a:ext>
            </a:extLst>
          </p:cNvPr>
          <p:cNvSpPr/>
          <p:nvPr/>
        </p:nvSpPr>
        <p:spPr>
          <a:xfrm>
            <a:off x="1825962" y="142759"/>
            <a:ext cx="101597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rgbClr val="FF0000"/>
                </a:solidFill>
              </a:rPr>
              <a:t>Where to find the subject selection </a:t>
            </a:r>
          </a:p>
          <a:p>
            <a:pPr algn="ctr"/>
            <a:r>
              <a:rPr lang="en-AU" sz="4000" b="1" dirty="0">
                <a:solidFill>
                  <a:srgbClr val="FF0000"/>
                </a:solidFill>
              </a:rPr>
              <a:t>resources on the Liverpool Girls Website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8F1419-7A2B-411C-9092-C19B97502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578" y="1742552"/>
            <a:ext cx="9295002" cy="4586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F7FEE1-F432-4225-9E93-363E69985B8C}"/>
              </a:ext>
            </a:extLst>
          </p:cNvPr>
          <p:cNvSpPr txBox="1"/>
          <p:nvPr/>
        </p:nvSpPr>
        <p:spPr>
          <a:xfrm>
            <a:off x="1928756" y="1224236"/>
            <a:ext cx="3984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rgbClr val="0070C0"/>
                </a:solidFill>
              </a:rPr>
              <a:t>STEP 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82071F-5F59-4A3B-ADBA-77AE5B8278FD}"/>
              </a:ext>
            </a:extLst>
          </p:cNvPr>
          <p:cNvSpPr/>
          <p:nvPr/>
        </p:nvSpPr>
        <p:spPr>
          <a:xfrm>
            <a:off x="9739932" y="3605879"/>
            <a:ext cx="1841634" cy="4017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12713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D5CC8E-3FF2-47E2-92B6-C682CEE5C66F}"/>
              </a:ext>
            </a:extLst>
          </p:cNvPr>
          <p:cNvSpPr/>
          <p:nvPr/>
        </p:nvSpPr>
        <p:spPr>
          <a:xfrm>
            <a:off x="1825962" y="142759"/>
            <a:ext cx="101597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rgbClr val="FF0000"/>
                </a:solidFill>
              </a:rPr>
              <a:t>Where to find the subject selection </a:t>
            </a:r>
          </a:p>
          <a:p>
            <a:pPr algn="ctr"/>
            <a:r>
              <a:rPr lang="en-AU" sz="4000" b="1" dirty="0">
                <a:solidFill>
                  <a:srgbClr val="FF0000"/>
                </a:solidFill>
              </a:rPr>
              <a:t>resources on the Liverpool Girls Website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55B624-D76F-4BD0-B488-184ED3A05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771" y="1761573"/>
            <a:ext cx="5041784" cy="46949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0B17E5-A066-4AC2-B74B-2708C69818A1}"/>
              </a:ext>
            </a:extLst>
          </p:cNvPr>
          <p:cNvSpPr txBox="1"/>
          <p:nvPr/>
        </p:nvSpPr>
        <p:spPr>
          <a:xfrm>
            <a:off x="1882938" y="1466198"/>
            <a:ext cx="3984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rgbClr val="0070C0"/>
                </a:solidFill>
              </a:rPr>
              <a:t>STEP 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519B93-22A2-4FEA-BCF9-56D853348F3E}"/>
              </a:ext>
            </a:extLst>
          </p:cNvPr>
          <p:cNvSpPr/>
          <p:nvPr/>
        </p:nvSpPr>
        <p:spPr>
          <a:xfrm>
            <a:off x="4421313" y="4119916"/>
            <a:ext cx="2382158" cy="5695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47450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D5CC8E-3FF2-47E2-92B6-C682CEE5C66F}"/>
              </a:ext>
            </a:extLst>
          </p:cNvPr>
          <p:cNvSpPr/>
          <p:nvPr/>
        </p:nvSpPr>
        <p:spPr>
          <a:xfrm>
            <a:off x="1825962" y="142759"/>
            <a:ext cx="101597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rgbClr val="FF0000"/>
                </a:solidFill>
              </a:rPr>
              <a:t>Where to find the subject selection </a:t>
            </a:r>
          </a:p>
          <a:p>
            <a:pPr algn="ctr"/>
            <a:r>
              <a:rPr lang="en-AU" sz="4000" b="1" dirty="0">
                <a:solidFill>
                  <a:srgbClr val="FF0000"/>
                </a:solidFill>
              </a:rPr>
              <a:t>resources on the Liverpool Girls Website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ECA1A8-985F-4047-86DA-3BDD2F847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511" y="1709277"/>
            <a:ext cx="6543675" cy="4619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604F70-96C4-4FAE-9879-7CD5E0A62AB0}"/>
              </a:ext>
            </a:extLst>
          </p:cNvPr>
          <p:cNvSpPr txBox="1"/>
          <p:nvPr/>
        </p:nvSpPr>
        <p:spPr>
          <a:xfrm>
            <a:off x="1825962" y="1346867"/>
            <a:ext cx="3984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rgbClr val="0070C0"/>
                </a:solidFill>
              </a:rPr>
              <a:t>STEP 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8726EE-96AC-4C47-9D8C-0E80762616DC}"/>
              </a:ext>
            </a:extLst>
          </p:cNvPr>
          <p:cNvSpPr/>
          <p:nvPr/>
        </p:nvSpPr>
        <p:spPr>
          <a:xfrm>
            <a:off x="4082511" y="5485532"/>
            <a:ext cx="1565589" cy="6212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53328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D5CC8E-3FF2-47E2-92B6-C682CEE5C66F}"/>
              </a:ext>
            </a:extLst>
          </p:cNvPr>
          <p:cNvSpPr/>
          <p:nvPr/>
        </p:nvSpPr>
        <p:spPr>
          <a:xfrm>
            <a:off x="1825962" y="142759"/>
            <a:ext cx="101597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rgbClr val="FF0000"/>
                </a:solidFill>
              </a:rPr>
              <a:t>Where to find the subject selection </a:t>
            </a:r>
          </a:p>
          <a:p>
            <a:pPr algn="ctr"/>
            <a:r>
              <a:rPr lang="en-AU" sz="4000" b="1" dirty="0">
                <a:solidFill>
                  <a:srgbClr val="FF0000"/>
                </a:solidFill>
              </a:rPr>
              <a:t>resources on the Liverpool Girls Website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6AA8CB-A3B9-482F-BC8E-50C7F7C26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131" y="2065974"/>
            <a:ext cx="8632064" cy="45992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2F95BC-7C04-429C-9D71-7706148A67A7}"/>
              </a:ext>
            </a:extLst>
          </p:cNvPr>
          <p:cNvSpPr txBox="1"/>
          <p:nvPr/>
        </p:nvSpPr>
        <p:spPr>
          <a:xfrm>
            <a:off x="1928756" y="1352438"/>
            <a:ext cx="3984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rgbClr val="0070C0"/>
                </a:solidFill>
              </a:rPr>
              <a:t>STEP 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9DF102-45C8-4D38-97D9-3B63A897A661}"/>
              </a:ext>
            </a:extLst>
          </p:cNvPr>
          <p:cNvSpPr/>
          <p:nvPr/>
        </p:nvSpPr>
        <p:spPr>
          <a:xfrm>
            <a:off x="3470055" y="2759206"/>
            <a:ext cx="8182253" cy="39538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9F851A-F1C9-471D-B34C-071A450769AF}"/>
              </a:ext>
            </a:extLst>
          </p:cNvPr>
          <p:cNvSpPr txBox="1"/>
          <p:nvPr/>
        </p:nvSpPr>
        <p:spPr>
          <a:xfrm rot="19992567">
            <a:off x="3267541" y="2994587"/>
            <a:ext cx="7660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highlight>
                  <a:srgbClr val="FFFF00"/>
                </a:highlight>
              </a:rPr>
              <a:t>All resources are found here. Don’t forget to scroll down. </a:t>
            </a:r>
          </a:p>
        </p:txBody>
      </p:sp>
    </p:spTree>
    <p:extLst>
      <p:ext uri="{BB962C8B-B14F-4D97-AF65-F5344CB8AC3E}">
        <p14:creationId xmlns:p14="http://schemas.microsoft.com/office/powerpoint/2010/main" val="20791468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D5CC8E-3FF2-47E2-92B6-C682CEE5C66F}"/>
              </a:ext>
            </a:extLst>
          </p:cNvPr>
          <p:cNvSpPr/>
          <p:nvPr/>
        </p:nvSpPr>
        <p:spPr>
          <a:xfrm>
            <a:off x="2187379" y="3931207"/>
            <a:ext cx="94958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5400" b="1" dirty="0"/>
              <a:t>Choose what you really want to study in Years 11 and 12.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BE8EF2-59DE-45DE-9BDB-23DCCE5B1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138" y="83107"/>
            <a:ext cx="43053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7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E05E55-2FA7-4EF0-A01C-0DC4CFD9CD64}"/>
              </a:ext>
            </a:extLst>
          </p:cNvPr>
          <p:cNvSpPr/>
          <p:nvPr/>
        </p:nvSpPr>
        <p:spPr>
          <a:xfrm>
            <a:off x="1732891" y="512632"/>
            <a:ext cx="98486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5400" b="1" dirty="0"/>
              <a:t>What needs to be considered before you even enter the link</a:t>
            </a:r>
          </a:p>
          <a:p>
            <a:pPr algn="ctr"/>
            <a:endParaRPr lang="en-AU" sz="5400" b="1" dirty="0"/>
          </a:p>
          <a:p>
            <a:pPr algn="ctr"/>
            <a:endParaRPr lang="en-AU" sz="54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7149A8-C7C9-4654-B457-4FAEFE1F0077}"/>
              </a:ext>
            </a:extLst>
          </p:cNvPr>
          <p:cNvGraphicFramePr>
            <a:graphicFrameLocks noGrp="1"/>
          </p:cNvGraphicFramePr>
          <p:nvPr/>
        </p:nvGraphicFramePr>
        <p:xfrm>
          <a:off x="2209799" y="2724758"/>
          <a:ext cx="9371767" cy="30115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61578">
                  <a:extLst>
                    <a:ext uri="{9D8B030D-6E8A-4147-A177-3AD203B41FA5}">
                      <a16:colId xmlns:a16="http://schemas.microsoft.com/office/drawing/2014/main" val="1342692689"/>
                    </a:ext>
                  </a:extLst>
                </a:gridCol>
                <a:gridCol w="1561578">
                  <a:extLst>
                    <a:ext uri="{9D8B030D-6E8A-4147-A177-3AD203B41FA5}">
                      <a16:colId xmlns:a16="http://schemas.microsoft.com/office/drawing/2014/main" val="1026560364"/>
                    </a:ext>
                  </a:extLst>
                </a:gridCol>
                <a:gridCol w="1561578">
                  <a:extLst>
                    <a:ext uri="{9D8B030D-6E8A-4147-A177-3AD203B41FA5}">
                      <a16:colId xmlns:a16="http://schemas.microsoft.com/office/drawing/2014/main" val="4147343638"/>
                    </a:ext>
                  </a:extLst>
                </a:gridCol>
                <a:gridCol w="1561578">
                  <a:extLst>
                    <a:ext uri="{9D8B030D-6E8A-4147-A177-3AD203B41FA5}">
                      <a16:colId xmlns:a16="http://schemas.microsoft.com/office/drawing/2014/main" val="1529144538"/>
                    </a:ext>
                  </a:extLst>
                </a:gridCol>
                <a:gridCol w="1562345">
                  <a:extLst>
                    <a:ext uri="{9D8B030D-6E8A-4147-A177-3AD203B41FA5}">
                      <a16:colId xmlns:a16="http://schemas.microsoft.com/office/drawing/2014/main" val="783725359"/>
                    </a:ext>
                  </a:extLst>
                </a:gridCol>
                <a:gridCol w="1563110">
                  <a:extLst>
                    <a:ext uri="{9D8B030D-6E8A-4147-A177-3AD203B41FA5}">
                      <a16:colId xmlns:a16="http://schemas.microsoft.com/office/drawing/2014/main" val="265011309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b="1" dirty="0">
                          <a:effectLst/>
                        </a:rPr>
                        <a:t>Line A</a:t>
                      </a:r>
                      <a:endParaRPr lang="en-A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b="1" dirty="0">
                          <a:effectLst/>
                        </a:rPr>
                        <a:t>Line B</a:t>
                      </a:r>
                      <a:endParaRPr lang="en-A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b="1" dirty="0">
                          <a:effectLst/>
                        </a:rPr>
                        <a:t>Line C</a:t>
                      </a:r>
                      <a:endParaRPr lang="en-A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b="1" dirty="0">
                          <a:effectLst/>
                        </a:rPr>
                        <a:t>Line D</a:t>
                      </a:r>
                      <a:endParaRPr lang="en-A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b="1" dirty="0">
                          <a:effectLst/>
                        </a:rPr>
                        <a:t>Line E</a:t>
                      </a:r>
                      <a:endParaRPr lang="en-A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b="1" dirty="0">
                          <a:effectLst/>
                        </a:rPr>
                        <a:t>English</a:t>
                      </a:r>
                      <a:endParaRPr lang="en-A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987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Biology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Biology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Ancient History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Advanced Mathematics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Business Studies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English Advanced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7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Community &amp; Family Studies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Legal Studies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Biology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Standard Mathematics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Community &amp; Family Studies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2752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Economics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Modern History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Business Studies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Food Technology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Chemistry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English Studies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5276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Standard Mathematics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Society and Culture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Investigating Science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PDHPE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Modern History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983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Music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Visual Arts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Legal Studies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Sport, Lifestyle and Recreation Studies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PDHPE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English Standard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423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Visual Arts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Hospitality Food &amp; Beverage- VET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Textiles &amp; Design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Business Services- VET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Retail Services- VET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142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289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D5CC8E-3FF2-47E2-92B6-C682CEE5C66F}"/>
              </a:ext>
            </a:extLst>
          </p:cNvPr>
          <p:cNvSpPr/>
          <p:nvPr/>
        </p:nvSpPr>
        <p:spPr>
          <a:xfrm>
            <a:off x="2150433" y="3441680"/>
            <a:ext cx="94958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5400" b="1" dirty="0"/>
              <a:t>This is your last opportunity to make the right choices. There will be no change of mind opportunities.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632ABE-01A9-4A4C-A80E-05F3C1058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838" y="19852"/>
            <a:ext cx="3844430" cy="343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895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D5CC8E-3FF2-47E2-92B6-C682CEE5C66F}"/>
              </a:ext>
            </a:extLst>
          </p:cNvPr>
          <p:cNvSpPr/>
          <p:nvPr/>
        </p:nvSpPr>
        <p:spPr>
          <a:xfrm>
            <a:off x="2022117" y="3429000"/>
            <a:ext cx="99387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/>
              <a:t>If you have any issues with logging on or with the </a:t>
            </a:r>
            <a:r>
              <a:rPr lang="en-AU" sz="4800" b="1" dirty="0" err="1"/>
              <a:t>webcode</a:t>
            </a:r>
            <a:r>
              <a:rPr lang="en-AU" sz="4800" b="1" dirty="0"/>
              <a:t> please email Mrs Jurcevic</a:t>
            </a:r>
          </a:p>
          <a:p>
            <a:pPr algn="ctr"/>
            <a:r>
              <a:rPr lang="en-AU" sz="5400" b="1" dirty="0">
                <a:hlinkClick r:id="rId5"/>
              </a:rPr>
              <a:t>linda.jurcevic2@det.nsw.edu.au</a:t>
            </a:r>
            <a:endParaRPr lang="en-AU" sz="5400" b="1" dirty="0"/>
          </a:p>
          <a:p>
            <a:pPr algn="ctr"/>
            <a:endParaRPr lang="en-AU" sz="5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5AA23-4BBE-4290-AE01-C5CBDAAF7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4194" y="36111"/>
            <a:ext cx="3796005" cy="339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0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E05E55-2FA7-4EF0-A01C-0DC4CFD9CD64}"/>
              </a:ext>
            </a:extLst>
          </p:cNvPr>
          <p:cNvSpPr/>
          <p:nvPr/>
        </p:nvSpPr>
        <p:spPr>
          <a:xfrm>
            <a:off x="1732891" y="512632"/>
            <a:ext cx="98486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sz="5400" b="1" dirty="0"/>
          </a:p>
          <a:p>
            <a:pPr algn="ctr"/>
            <a:endParaRPr lang="en-AU" sz="54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7149A8-C7C9-4654-B457-4FAEFE1F0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417994"/>
              </p:ext>
            </p:extLst>
          </p:nvPr>
        </p:nvGraphicFramePr>
        <p:xfrm>
          <a:off x="2158328" y="922789"/>
          <a:ext cx="5810752" cy="45932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10752">
                  <a:extLst>
                    <a:ext uri="{9D8B030D-6E8A-4147-A177-3AD203B41FA5}">
                      <a16:colId xmlns:a16="http://schemas.microsoft.com/office/drawing/2014/main" val="1342692689"/>
                    </a:ext>
                  </a:extLst>
                </a:gridCol>
              </a:tblGrid>
              <a:tr h="906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b="1" dirty="0">
                          <a:effectLst/>
                        </a:rPr>
                        <a:t>Line A</a:t>
                      </a:r>
                      <a:endParaRPr lang="en-A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98782"/>
                  </a:ext>
                </a:extLst>
              </a:tr>
              <a:tr h="352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Biology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7399"/>
                  </a:ext>
                </a:extLst>
              </a:tr>
              <a:tr h="721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Community &amp; Family Studies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275245"/>
                  </a:ext>
                </a:extLst>
              </a:tr>
              <a:tr h="352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Economics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527665"/>
                  </a:ext>
                </a:extLst>
              </a:tr>
              <a:tr h="721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Standard Mathematics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098308"/>
                  </a:ext>
                </a:extLst>
              </a:tr>
              <a:tr h="352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Music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423021"/>
                  </a:ext>
                </a:extLst>
              </a:tr>
              <a:tr h="352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Visual Arts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14217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B0E4603-3AB3-4BEF-91FE-CC6C292ADF4A}"/>
              </a:ext>
            </a:extLst>
          </p:cNvPr>
          <p:cNvSpPr txBox="1"/>
          <p:nvPr/>
        </p:nvSpPr>
        <p:spPr>
          <a:xfrm>
            <a:off x="8194732" y="1389795"/>
            <a:ext cx="36842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/>
              <a:t>Each line offers different subject combinations</a:t>
            </a:r>
          </a:p>
        </p:txBody>
      </p:sp>
    </p:spTree>
    <p:extLst>
      <p:ext uri="{BB962C8B-B14F-4D97-AF65-F5344CB8AC3E}">
        <p14:creationId xmlns:p14="http://schemas.microsoft.com/office/powerpoint/2010/main" val="1197490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7149A8-C7C9-4654-B457-4FAEFE1F0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268810"/>
              </p:ext>
            </p:extLst>
          </p:nvPr>
        </p:nvGraphicFramePr>
        <p:xfrm>
          <a:off x="2493372" y="768800"/>
          <a:ext cx="5003802" cy="53203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03802">
                  <a:extLst>
                    <a:ext uri="{9D8B030D-6E8A-4147-A177-3AD203B41FA5}">
                      <a16:colId xmlns:a16="http://schemas.microsoft.com/office/drawing/2014/main" val="1026560364"/>
                    </a:ext>
                  </a:extLst>
                </a:gridCol>
              </a:tblGrid>
              <a:tr h="12274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b="1" dirty="0">
                          <a:effectLst/>
                        </a:rPr>
                        <a:t>Line B</a:t>
                      </a:r>
                      <a:endParaRPr lang="en-A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98782"/>
                  </a:ext>
                </a:extLst>
              </a:tr>
              <a:tr h="580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Biology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7399"/>
                  </a:ext>
                </a:extLst>
              </a:tr>
              <a:tr h="580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Legal Studies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275245"/>
                  </a:ext>
                </a:extLst>
              </a:tr>
              <a:tr h="580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Modern History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527665"/>
                  </a:ext>
                </a:extLst>
              </a:tr>
              <a:tr h="580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Society and Culture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098308"/>
                  </a:ext>
                </a:extLst>
              </a:tr>
              <a:tr h="580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Visual Arts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423021"/>
                  </a:ext>
                </a:extLst>
              </a:tr>
              <a:tr h="1188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Hospitality Food &amp; Beverage- VET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14217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9805AFF-5377-4B76-89CC-B4932EEB1E04}"/>
              </a:ext>
            </a:extLst>
          </p:cNvPr>
          <p:cNvSpPr txBox="1"/>
          <p:nvPr/>
        </p:nvSpPr>
        <p:spPr>
          <a:xfrm>
            <a:off x="7897324" y="1536173"/>
            <a:ext cx="36842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/>
              <a:t>Each line offers different subject combinations</a:t>
            </a:r>
          </a:p>
        </p:txBody>
      </p:sp>
    </p:spTree>
    <p:extLst>
      <p:ext uri="{BB962C8B-B14F-4D97-AF65-F5344CB8AC3E}">
        <p14:creationId xmlns:p14="http://schemas.microsoft.com/office/powerpoint/2010/main" val="141966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7149A8-C7C9-4654-B457-4FAEFE1F0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262092"/>
              </p:ext>
            </p:extLst>
          </p:nvPr>
        </p:nvGraphicFramePr>
        <p:xfrm>
          <a:off x="2390578" y="1435962"/>
          <a:ext cx="5474856" cy="392716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74856">
                  <a:extLst>
                    <a:ext uri="{9D8B030D-6E8A-4147-A177-3AD203B41FA5}">
                      <a16:colId xmlns:a16="http://schemas.microsoft.com/office/drawing/2014/main" val="41473436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b="1" dirty="0">
                          <a:effectLst/>
                        </a:rPr>
                        <a:t>Line C</a:t>
                      </a:r>
                      <a:endParaRPr lang="en-A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987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Ancient History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7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Biology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2752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Business Studies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5276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Investigating Science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0983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Legal Studies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423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Textiles &amp; Design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14217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71F78A9-4D75-4E90-B1D8-1FA4A8F19F41}"/>
              </a:ext>
            </a:extLst>
          </p:cNvPr>
          <p:cNvSpPr txBox="1"/>
          <p:nvPr/>
        </p:nvSpPr>
        <p:spPr>
          <a:xfrm>
            <a:off x="8045106" y="1536174"/>
            <a:ext cx="36842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/>
              <a:t>Each line offers different subject combinations</a:t>
            </a:r>
          </a:p>
        </p:txBody>
      </p:sp>
    </p:spTree>
    <p:extLst>
      <p:ext uri="{BB962C8B-B14F-4D97-AF65-F5344CB8AC3E}">
        <p14:creationId xmlns:p14="http://schemas.microsoft.com/office/powerpoint/2010/main" val="1680574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45FEF-9F09-4099-8858-D349C9996728}"/>
              </a:ext>
            </a:extLst>
          </p:cNvPr>
          <p:cNvSpPr/>
          <p:nvPr/>
        </p:nvSpPr>
        <p:spPr>
          <a:xfrm>
            <a:off x="0" y="0"/>
            <a:ext cx="188293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9842-DF5F-41CD-850A-95767C4A9003}"/>
              </a:ext>
            </a:extLst>
          </p:cNvPr>
          <p:cNvSpPr txBox="1"/>
          <p:nvPr/>
        </p:nvSpPr>
        <p:spPr>
          <a:xfrm rot="16200000">
            <a:off x="-1906862" y="3440086"/>
            <a:ext cx="5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Year 11 Subject Selection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DAF06-587B-410E-972F-005C9A1A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" y="106200"/>
            <a:ext cx="986246" cy="111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12CBC-DE23-46DB-996B-DCEB4711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" y="6328902"/>
            <a:ext cx="997762" cy="3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27C2D-154A-4AAB-98FF-26DB03E5A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50" y="6243189"/>
            <a:ext cx="473999" cy="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E05E55-2FA7-4EF0-A01C-0DC4CFD9CD64}"/>
              </a:ext>
            </a:extLst>
          </p:cNvPr>
          <p:cNvSpPr/>
          <p:nvPr/>
        </p:nvSpPr>
        <p:spPr>
          <a:xfrm>
            <a:off x="1732891" y="512632"/>
            <a:ext cx="98486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sz="5400" b="1" dirty="0"/>
          </a:p>
          <a:p>
            <a:pPr algn="ctr"/>
            <a:endParaRPr lang="en-AU" sz="54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7149A8-C7C9-4654-B457-4FAEFE1F0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204600"/>
              </p:ext>
            </p:extLst>
          </p:nvPr>
        </p:nvGraphicFramePr>
        <p:xfrm>
          <a:off x="2297507" y="1016031"/>
          <a:ext cx="5535563" cy="45142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35563">
                  <a:extLst>
                    <a:ext uri="{9D8B030D-6E8A-4147-A177-3AD203B41FA5}">
                      <a16:colId xmlns:a16="http://schemas.microsoft.com/office/drawing/2014/main" val="15291445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b="1" dirty="0">
                          <a:effectLst/>
                        </a:rPr>
                        <a:t>Line D</a:t>
                      </a:r>
                      <a:endParaRPr lang="en-A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987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Advanced Mathematics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7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Standard Mathematics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2752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Food Technology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5276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PDHPE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0983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Sport, Lifestyle and Recreation Studies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423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dirty="0">
                          <a:effectLst/>
                        </a:rPr>
                        <a:t>Business Services- VET</a:t>
                      </a:r>
                      <a:endParaRPr lang="en-A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14217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0951E0E-ADC1-42D3-90D3-246CC1CA081E}"/>
              </a:ext>
            </a:extLst>
          </p:cNvPr>
          <p:cNvSpPr/>
          <p:nvPr/>
        </p:nvSpPr>
        <p:spPr>
          <a:xfrm>
            <a:off x="8042602" y="1380314"/>
            <a:ext cx="37037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4800" dirty="0">
                <a:solidFill>
                  <a:prstClr val="black"/>
                </a:solidFill>
              </a:rPr>
              <a:t>Each line offers different subject combinations</a:t>
            </a:r>
          </a:p>
        </p:txBody>
      </p:sp>
    </p:spTree>
    <p:extLst>
      <p:ext uri="{BB962C8B-B14F-4D97-AF65-F5344CB8AC3E}">
        <p14:creationId xmlns:p14="http://schemas.microsoft.com/office/powerpoint/2010/main" val="798296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1660</Words>
  <Application>Microsoft Office PowerPoint</Application>
  <PresentationFormat>Widescreen</PresentationFormat>
  <Paragraphs>426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Montserrat</vt:lpstr>
      <vt:lpstr>Segoe UI</vt:lpstr>
      <vt:lpstr>Office Theme</vt:lpstr>
      <vt:lpstr>Year 11 Subject Selection  Final Round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Jurcevic</dc:creator>
  <cp:lastModifiedBy>Samira Bawden</cp:lastModifiedBy>
  <cp:revision>69</cp:revision>
  <dcterms:created xsi:type="dcterms:W3CDTF">2021-07-31T03:35:36Z</dcterms:created>
  <dcterms:modified xsi:type="dcterms:W3CDTF">2021-08-30T00:26:05Z</dcterms:modified>
</cp:coreProperties>
</file>